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0"/>
    <p:sldId id="257" r:id="rId51"/>
    <p:sldId id="258" r:id="rId52"/>
    <p:sldId id="259" r:id="rId53"/>
    <p:sldId id="260" r:id="rId54"/>
    <p:sldId id="261" r:id="rId55"/>
    <p:sldId id="262" r:id="rId56"/>
    <p:sldId id="263" r:id="rId57"/>
    <p:sldId id="264" r:id="rId58"/>
    <p:sldId id="265" r:id="rId59"/>
    <p:sldId id="266" r:id="rId60"/>
    <p:sldId id="267" r:id="rId61"/>
    <p:sldId id="268" r:id="rId62"/>
    <p:sldId id="269" r:id="rId63"/>
    <p:sldId id="270" r:id="rId64"/>
    <p:sldId id="271" r:id="rId65"/>
    <p:sldId id="272" r:id="rId66"/>
    <p:sldId id="273" r:id="rId67"/>
    <p:sldId id="274" r:id="rId68"/>
    <p:sldId id="275" r:id="rId69"/>
    <p:sldId id="276" r:id="rId70"/>
    <p:sldId id="277" r:id="rId7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T Octosquares Compressed" charset="1" panose="02010001040000080307"/>
      <p:regular r:id="rId10"/>
    </p:embeddedFont>
    <p:embeddedFont>
      <p:font typeface="TT Octosquares Compressed Bold" charset="1" panose="02010001040000080307"/>
      <p:regular r:id="rId11"/>
    </p:embeddedFont>
    <p:embeddedFont>
      <p:font typeface="TT Octosquares Compressed Italics" charset="1" panose="02010001040000080307"/>
      <p:regular r:id="rId12"/>
    </p:embeddedFont>
    <p:embeddedFont>
      <p:font typeface="TT Octosquares Compressed Bold Italics" charset="1" panose="02010001040000080307"/>
      <p:regular r:id="rId13"/>
    </p:embeddedFont>
    <p:embeddedFont>
      <p:font typeface="Canva Sans" charset="1" panose="020B0503030501040103"/>
      <p:regular r:id="rId14"/>
    </p:embeddedFont>
    <p:embeddedFont>
      <p:font typeface="Canva Sans Bold" charset="1" panose="020B0803030501040103"/>
      <p:regular r:id="rId15"/>
    </p:embeddedFont>
    <p:embeddedFont>
      <p:font typeface="Canva Sans Italics" charset="1" panose="020B0503030501040103"/>
      <p:regular r:id="rId16"/>
    </p:embeddedFont>
    <p:embeddedFont>
      <p:font typeface="Canva Sans Bold Italics" charset="1" panose="020B0803030501040103"/>
      <p:regular r:id="rId17"/>
    </p:embeddedFont>
    <p:embeddedFont>
      <p:font typeface="Canva Sans Medium" charset="1" panose="020B0603030501040103"/>
      <p:regular r:id="rId18"/>
    </p:embeddedFont>
    <p:embeddedFont>
      <p:font typeface="Canva Sans Medium Italics" charset="1" panose="020B0603030501040103"/>
      <p:regular r:id="rId19"/>
    </p:embeddedFont>
    <p:embeddedFont>
      <p:font typeface="Poppins" charset="1" panose="00000500000000000000"/>
      <p:regular r:id="rId20"/>
    </p:embeddedFont>
    <p:embeddedFont>
      <p:font typeface="Poppins Bold" charset="1" panose="00000800000000000000"/>
      <p:regular r:id="rId21"/>
    </p:embeddedFont>
    <p:embeddedFont>
      <p:font typeface="Poppins Italics" charset="1" panose="00000500000000000000"/>
      <p:regular r:id="rId22"/>
    </p:embeddedFont>
    <p:embeddedFont>
      <p:font typeface="Poppins Bold Italics" charset="1" panose="00000800000000000000"/>
      <p:regular r:id="rId23"/>
    </p:embeddedFont>
    <p:embeddedFont>
      <p:font typeface="Poppins Thin" charset="1" panose="00000300000000000000"/>
      <p:regular r:id="rId24"/>
    </p:embeddedFont>
    <p:embeddedFont>
      <p:font typeface="Poppins Thin Italics" charset="1" panose="00000300000000000000"/>
      <p:regular r:id="rId25"/>
    </p:embeddedFont>
    <p:embeddedFont>
      <p:font typeface="Poppins Extra-Light" charset="1" panose="00000300000000000000"/>
      <p:regular r:id="rId26"/>
    </p:embeddedFont>
    <p:embeddedFont>
      <p:font typeface="Poppins Extra-Light Italics" charset="1" panose="00000300000000000000"/>
      <p:regular r:id="rId27"/>
    </p:embeddedFont>
    <p:embeddedFont>
      <p:font typeface="Poppins Light" charset="1" panose="00000400000000000000"/>
      <p:regular r:id="rId28"/>
    </p:embeddedFont>
    <p:embeddedFont>
      <p:font typeface="Poppins Light Italics" charset="1" panose="00000400000000000000"/>
      <p:regular r:id="rId29"/>
    </p:embeddedFont>
    <p:embeddedFont>
      <p:font typeface="Poppins Medium" charset="1" panose="00000600000000000000"/>
      <p:regular r:id="rId30"/>
    </p:embeddedFont>
    <p:embeddedFont>
      <p:font typeface="Poppins Medium Italics" charset="1" panose="00000600000000000000"/>
      <p:regular r:id="rId31"/>
    </p:embeddedFont>
    <p:embeddedFont>
      <p:font typeface="Poppins Semi-Bold" charset="1" panose="00000700000000000000"/>
      <p:regular r:id="rId32"/>
    </p:embeddedFont>
    <p:embeddedFont>
      <p:font typeface="Poppins Semi-Bold Italics" charset="1" panose="00000700000000000000"/>
      <p:regular r:id="rId33"/>
    </p:embeddedFont>
    <p:embeddedFont>
      <p:font typeface="Poppins Ultra-Bold" charset="1" panose="00000900000000000000"/>
      <p:regular r:id="rId34"/>
    </p:embeddedFont>
    <p:embeddedFont>
      <p:font typeface="Poppins Ultra-Bold Italics" charset="1" panose="00000900000000000000"/>
      <p:regular r:id="rId35"/>
    </p:embeddedFont>
    <p:embeddedFont>
      <p:font typeface="Poppins Heavy" charset="1" panose="00000A00000000000000"/>
      <p:regular r:id="rId36"/>
    </p:embeddedFont>
    <p:embeddedFont>
      <p:font typeface="Poppins Heavy Italics" charset="1" panose="00000A00000000000000"/>
      <p:regular r:id="rId37"/>
    </p:embeddedFont>
    <p:embeddedFont>
      <p:font typeface="Open Sans" charset="1" panose="00000000000000000000"/>
      <p:regular r:id="rId38"/>
    </p:embeddedFont>
    <p:embeddedFont>
      <p:font typeface="Open Sans Bold" charset="1" panose="00000000000000000000"/>
      <p:regular r:id="rId39"/>
    </p:embeddedFont>
    <p:embeddedFont>
      <p:font typeface="Open Sans Italics" charset="1" panose="00000000000000000000"/>
      <p:regular r:id="rId40"/>
    </p:embeddedFont>
    <p:embeddedFont>
      <p:font typeface="Open Sans Bold Italics" charset="1" panose="00000000000000000000"/>
      <p:regular r:id="rId41"/>
    </p:embeddedFont>
    <p:embeddedFont>
      <p:font typeface="Open Sans Light" charset="1" panose="00000000000000000000"/>
      <p:regular r:id="rId42"/>
    </p:embeddedFont>
    <p:embeddedFont>
      <p:font typeface="Open Sans Light Italics" charset="1" panose="00000000000000000000"/>
      <p:regular r:id="rId43"/>
    </p:embeddedFont>
    <p:embeddedFont>
      <p:font typeface="Open Sans Medium" charset="1" panose="00000000000000000000"/>
      <p:regular r:id="rId44"/>
    </p:embeddedFont>
    <p:embeddedFont>
      <p:font typeface="Open Sans Medium Italics" charset="1" panose="00000000000000000000"/>
      <p:regular r:id="rId45"/>
    </p:embeddedFont>
    <p:embeddedFont>
      <p:font typeface="Open Sans Semi-Bold" charset="1" panose="00000000000000000000"/>
      <p:regular r:id="rId46"/>
    </p:embeddedFont>
    <p:embeddedFont>
      <p:font typeface="Open Sans Semi-Bold Italics" charset="1" panose="00000000000000000000"/>
      <p:regular r:id="rId47"/>
    </p:embeddedFont>
    <p:embeddedFont>
      <p:font typeface="Open Sans Ultra-Bold" charset="1" panose="00000000000000000000"/>
      <p:regular r:id="rId48"/>
    </p:embeddedFont>
    <p:embeddedFont>
      <p:font typeface="Open Sans Ultra-Bold Italics" charset="1" panose="00000000000000000000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slides/slide1.xml" Type="http://schemas.openxmlformats.org/officeDocument/2006/relationships/slide"/><Relationship Id="rId51" Target="slides/slide2.xml" Type="http://schemas.openxmlformats.org/officeDocument/2006/relationships/slide"/><Relationship Id="rId52" Target="slides/slide3.xml" Type="http://schemas.openxmlformats.org/officeDocument/2006/relationships/slide"/><Relationship Id="rId53" Target="slides/slide4.xml" Type="http://schemas.openxmlformats.org/officeDocument/2006/relationships/slide"/><Relationship Id="rId54" Target="slides/slide5.xml" Type="http://schemas.openxmlformats.org/officeDocument/2006/relationships/slide"/><Relationship Id="rId55" Target="slides/slide6.xml" Type="http://schemas.openxmlformats.org/officeDocument/2006/relationships/slide"/><Relationship Id="rId56" Target="slides/slide7.xml" Type="http://schemas.openxmlformats.org/officeDocument/2006/relationships/slide"/><Relationship Id="rId57" Target="slides/slide8.xml" Type="http://schemas.openxmlformats.org/officeDocument/2006/relationships/slide"/><Relationship Id="rId58" Target="slides/slide9.xml" Type="http://schemas.openxmlformats.org/officeDocument/2006/relationships/slide"/><Relationship Id="rId59" Target="slides/slide10.xml" Type="http://schemas.openxmlformats.org/officeDocument/2006/relationships/slide"/><Relationship Id="rId6" Target="fonts/font6.fntdata" Type="http://schemas.openxmlformats.org/officeDocument/2006/relationships/font"/><Relationship Id="rId60" Target="slides/slide11.xml" Type="http://schemas.openxmlformats.org/officeDocument/2006/relationships/slide"/><Relationship Id="rId61" Target="slides/slide12.xml" Type="http://schemas.openxmlformats.org/officeDocument/2006/relationships/slide"/><Relationship Id="rId62" Target="slides/slide13.xml" Type="http://schemas.openxmlformats.org/officeDocument/2006/relationships/slide"/><Relationship Id="rId63" Target="slides/slide14.xml" Type="http://schemas.openxmlformats.org/officeDocument/2006/relationships/slide"/><Relationship Id="rId64" Target="slides/slide15.xml" Type="http://schemas.openxmlformats.org/officeDocument/2006/relationships/slide"/><Relationship Id="rId65" Target="slides/slide16.xml" Type="http://schemas.openxmlformats.org/officeDocument/2006/relationships/slide"/><Relationship Id="rId66" Target="slides/slide17.xml" Type="http://schemas.openxmlformats.org/officeDocument/2006/relationships/slide"/><Relationship Id="rId67" Target="slides/slide18.xml" Type="http://schemas.openxmlformats.org/officeDocument/2006/relationships/slide"/><Relationship Id="rId68" Target="slides/slide19.xml" Type="http://schemas.openxmlformats.org/officeDocument/2006/relationships/slide"/><Relationship Id="rId69" Target="slides/slide20.xml" Type="http://schemas.openxmlformats.org/officeDocument/2006/relationships/slide"/><Relationship Id="rId7" Target="fonts/font7.fntdata" Type="http://schemas.openxmlformats.org/officeDocument/2006/relationships/font"/><Relationship Id="rId70" Target="slides/slide21.xml" Type="http://schemas.openxmlformats.org/officeDocument/2006/relationships/slide"/><Relationship Id="rId71" Target="slides/slide22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26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90081" y="4189844"/>
            <a:ext cx="2671601" cy="1907312"/>
            <a:chOff x="0" y="0"/>
            <a:chExt cx="3562134" cy="25430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937740" y="0"/>
              <a:ext cx="1624394" cy="2543083"/>
            </a:xfrm>
            <a:custGeom>
              <a:avLst/>
              <a:gdLst/>
              <a:ahLst/>
              <a:cxnLst/>
              <a:rect r="r" b="b" t="t" l="l"/>
              <a:pathLst>
                <a:path h="2543083" w="1624394">
                  <a:moveTo>
                    <a:pt x="0" y="0"/>
                  </a:moveTo>
                  <a:lnTo>
                    <a:pt x="1624394" y="0"/>
                  </a:lnTo>
                  <a:lnTo>
                    <a:pt x="1624394" y="2543083"/>
                  </a:lnTo>
                  <a:lnTo>
                    <a:pt x="0" y="2543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953919" y="375255"/>
              <a:ext cx="1145005" cy="1792572"/>
            </a:xfrm>
            <a:custGeom>
              <a:avLst/>
              <a:gdLst/>
              <a:ahLst/>
              <a:cxnLst/>
              <a:rect r="r" b="b" t="t" l="l"/>
              <a:pathLst>
                <a:path h="1792572" w="1145005">
                  <a:moveTo>
                    <a:pt x="0" y="0"/>
                  </a:moveTo>
                  <a:lnTo>
                    <a:pt x="1145006" y="0"/>
                  </a:lnTo>
                  <a:lnTo>
                    <a:pt x="1145006" y="1792572"/>
                  </a:lnTo>
                  <a:lnTo>
                    <a:pt x="0" y="17925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614305"/>
              <a:ext cx="839619" cy="1314473"/>
            </a:xfrm>
            <a:custGeom>
              <a:avLst/>
              <a:gdLst/>
              <a:ahLst/>
              <a:cxnLst/>
              <a:rect r="r" b="b" t="t" l="l"/>
              <a:pathLst>
                <a:path h="1314473" w="839619">
                  <a:moveTo>
                    <a:pt x="0" y="0"/>
                  </a:moveTo>
                  <a:lnTo>
                    <a:pt x="839619" y="0"/>
                  </a:lnTo>
                  <a:lnTo>
                    <a:pt x="839619" y="1314473"/>
                  </a:lnTo>
                  <a:lnTo>
                    <a:pt x="0" y="1314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226319" y="4189844"/>
            <a:ext cx="2671601" cy="1907312"/>
            <a:chOff x="0" y="0"/>
            <a:chExt cx="3562134" cy="2543083"/>
          </a:xfrm>
        </p:grpSpPr>
        <p:sp>
          <p:nvSpPr>
            <p:cNvPr name="Freeform 8" id="8"/>
            <p:cNvSpPr/>
            <p:nvPr/>
          </p:nvSpPr>
          <p:spPr>
            <a:xfrm flipH="false" flipV="false" rot="-10800000">
              <a:off x="0" y="0"/>
              <a:ext cx="1624394" cy="2543083"/>
            </a:xfrm>
            <a:custGeom>
              <a:avLst/>
              <a:gdLst/>
              <a:ahLst/>
              <a:cxnLst/>
              <a:rect r="r" b="b" t="t" l="l"/>
              <a:pathLst>
                <a:path h="2543083" w="1624394">
                  <a:moveTo>
                    <a:pt x="0" y="0"/>
                  </a:moveTo>
                  <a:lnTo>
                    <a:pt x="1624394" y="0"/>
                  </a:lnTo>
                  <a:lnTo>
                    <a:pt x="1624394" y="2543083"/>
                  </a:lnTo>
                  <a:lnTo>
                    <a:pt x="0" y="2543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10800000">
              <a:off x="1463209" y="375255"/>
              <a:ext cx="1145005" cy="1792572"/>
            </a:xfrm>
            <a:custGeom>
              <a:avLst/>
              <a:gdLst/>
              <a:ahLst/>
              <a:cxnLst/>
              <a:rect r="r" b="b" t="t" l="l"/>
              <a:pathLst>
                <a:path h="1792572" w="1145005">
                  <a:moveTo>
                    <a:pt x="0" y="0"/>
                  </a:moveTo>
                  <a:lnTo>
                    <a:pt x="1145006" y="0"/>
                  </a:lnTo>
                  <a:lnTo>
                    <a:pt x="1145006" y="1792572"/>
                  </a:lnTo>
                  <a:lnTo>
                    <a:pt x="0" y="17925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10800000">
              <a:off x="2722515" y="614305"/>
              <a:ext cx="839619" cy="1314473"/>
            </a:xfrm>
            <a:custGeom>
              <a:avLst/>
              <a:gdLst/>
              <a:ahLst/>
              <a:cxnLst/>
              <a:rect r="r" b="b" t="t" l="l"/>
              <a:pathLst>
                <a:path h="1314473" w="839619">
                  <a:moveTo>
                    <a:pt x="0" y="0"/>
                  </a:moveTo>
                  <a:lnTo>
                    <a:pt x="839619" y="0"/>
                  </a:lnTo>
                  <a:lnTo>
                    <a:pt x="839619" y="1314473"/>
                  </a:lnTo>
                  <a:lnTo>
                    <a:pt x="0" y="1314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7108125" y="855413"/>
            <a:ext cx="4071750" cy="2976079"/>
          </a:xfrm>
          <a:custGeom>
            <a:avLst/>
            <a:gdLst/>
            <a:ahLst/>
            <a:cxnLst/>
            <a:rect r="r" b="b" t="t" l="l"/>
            <a:pathLst>
              <a:path h="2976079" w="4071750">
                <a:moveTo>
                  <a:pt x="0" y="0"/>
                </a:moveTo>
                <a:lnTo>
                  <a:pt x="4071750" y="0"/>
                </a:lnTo>
                <a:lnTo>
                  <a:pt x="4071750" y="2976079"/>
                </a:lnTo>
                <a:lnTo>
                  <a:pt x="0" y="29760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612497" y="6109044"/>
            <a:ext cx="5063007" cy="1334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54"/>
              </a:lnSpc>
              <a:spcBef>
                <a:spcPct val="0"/>
              </a:spcBef>
            </a:pPr>
            <a:r>
              <a:rPr lang="en-US" sz="7824">
                <a:solidFill>
                  <a:srgbClr val="FFFFFF"/>
                </a:solidFill>
                <a:latin typeface="TT Octosquares Compressed"/>
              </a:rPr>
              <a:t>CYBER SECURITY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299665" y="3488592"/>
            <a:ext cx="11688670" cy="3088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90"/>
              </a:lnSpc>
              <a:spcBef>
                <a:spcPct val="0"/>
              </a:spcBef>
            </a:pPr>
            <a:r>
              <a:rPr lang="en-US" sz="18064">
                <a:solidFill>
                  <a:srgbClr val="FF3131"/>
                </a:solidFill>
                <a:latin typeface="TT Octosquares Compressed"/>
              </a:rPr>
              <a:t>ATTACK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52426" y="236600"/>
            <a:ext cx="7146827" cy="10227524"/>
            <a:chOff x="0" y="0"/>
            <a:chExt cx="4406216" cy="63055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06216" cy="6305550"/>
            </a:xfrm>
            <a:custGeom>
              <a:avLst/>
              <a:gdLst/>
              <a:ahLst/>
              <a:cxnLst/>
              <a:rect r="r" b="b" t="t" l="l"/>
              <a:pathLst>
                <a:path h="6305550" w="4406216">
                  <a:moveTo>
                    <a:pt x="0" y="0"/>
                  </a:moveTo>
                  <a:lnTo>
                    <a:pt x="4406216" y="594360"/>
                  </a:lnTo>
                  <a:lnTo>
                    <a:pt x="3342906" y="6305550"/>
                  </a:lnTo>
                  <a:lnTo>
                    <a:pt x="1049517" y="5552440"/>
                  </a:lnTo>
                  <a:lnTo>
                    <a:pt x="1063310" y="4930140"/>
                  </a:lnTo>
                  <a:lnTo>
                    <a:pt x="195609" y="4716780"/>
                  </a:lnTo>
                  <a:close/>
                </a:path>
              </a:pathLst>
            </a:custGeom>
            <a:solidFill>
              <a:srgbClr val="FF121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8145305" y="2378429"/>
            <a:ext cx="1285600" cy="556335"/>
            <a:chOff x="0" y="0"/>
            <a:chExt cx="1714133" cy="7417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73812" cy="741780"/>
            </a:xfrm>
            <a:custGeom>
              <a:avLst/>
              <a:gdLst/>
              <a:ahLst/>
              <a:cxnLst/>
              <a:rect r="r" b="b" t="t" l="l"/>
              <a:pathLst>
                <a:path h="741780" w="473812">
                  <a:moveTo>
                    <a:pt x="0" y="0"/>
                  </a:moveTo>
                  <a:lnTo>
                    <a:pt x="473812" y="0"/>
                  </a:lnTo>
                  <a:lnTo>
                    <a:pt x="473812" y="741780"/>
                  </a:lnTo>
                  <a:lnTo>
                    <a:pt x="0" y="7417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20160" y="0"/>
              <a:ext cx="473812" cy="741780"/>
            </a:xfrm>
            <a:custGeom>
              <a:avLst/>
              <a:gdLst/>
              <a:ahLst/>
              <a:cxnLst/>
              <a:rect r="r" b="b" t="t" l="l"/>
              <a:pathLst>
                <a:path h="741780" w="473812">
                  <a:moveTo>
                    <a:pt x="0" y="0"/>
                  </a:moveTo>
                  <a:lnTo>
                    <a:pt x="473812" y="0"/>
                  </a:lnTo>
                  <a:lnTo>
                    <a:pt x="473812" y="741780"/>
                  </a:lnTo>
                  <a:lnTo>
                    <a:pt x="0" y="7417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240321" y="0"/>
              <a:ext cx="473812" cy="741780"/>
            </a:xfrm>
            <a:custGeom>
              <a:avLst/>
              <a:gdLst/>
              <a:ahLst/>
              <a:cxnLst/>
              <a:rect r="r" b="b" t="t" l="l"/>
              <a:pathLst>
                <a:path h="741780" w="473812">
                  <a:moveTo>
                    <a:pt x="0" y="0"/>
                  </a:moveTo>
                  <a:lnTo>
                    <a:pt x="473812" y="0"/>
                  </a:lnTo>
                  <a:lnTo>
                    <a:pt x="473812" y="741780"/>
                  </a:lnTo>
                  <a:lnTo>
                    <a:pt x="0" y="7417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2620988" y="4157654"/>
            <a:ext cx="4734306" cy="5349498"/>
          </a:xfrm>
          <a:custGeom>
            <a:avLst/>
            <a:gdLst/>
            <a:ahLst/>
            <a:cxnLst/>
            <a:rect r="r" b="b" t="t" l="l"/>
            <a:pathLst>
              <a:path h="5349498" w="4734306">
                <a:moveTo>
                  <a:pt x="0" y="0"/>
                </a:moveTo>
                <a:lnTo>
                  <a:pt x="4734306" y="0"/>
                </a:lnTo>
                <a:lnTo>
                  <a:pt x="4734306" y="5349498"/>
                </a:lnTo>
                <a:lnTo>
                  <a:pt x="0" y="53494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145305" y="3083787"/>
            <a:ext cx="4623519" cy="1471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85"/>
              </a:lnSpc>
              <a:spcBef>
                <a:spcPct val="0"/>
              </a:spcBef>
            </a:pPr>
            <a:r>
              <a:rPr lang="en-US" sz="8560">
                <a:solidFill>
                  <a:srgbClr val="FFFFFF"/>
                </a:solidFill>
                <a:latin typeface="TT Octosquares Compressed"/>
              </a:rPr>
              <a:t>SCRIPT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766872" y="150875"/>
            <a:ext cx="2326720" cy="754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9"/>
              </a:lnSpc>
              <a:spcBef>
                <a:spcPct val="0"/>
              </a:spcBef>
            </a:pPr>
            <a:r>
              <a:rPr lang="en-US" sz="4435">
                <a:solidFill>
                  <a:srgbClr val="12F1FF"/>
                </a:solidFill>
                <a:latin typeface="TT Octosquares Compressed"/>
              </a:rPr>
              <a:t>KALI LINUX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145305" y="4831967"/>
            <a:ext cx="6218938" cy="2529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6"/>
              </a:lnSpc>
            </a:pPr>
            <a:r>
              <a:rPr lang="en-US" sz="2047">
                <a:solidFill>
                  <a:srgbClr val="FFFFFF"/>
                </a:solidFill>
                <a:latin typeface="Open Sans"/>
              </a:rPr>
              <a:t>From the Class and Video Class file available in the moodle, we learned to emulate attacks. We used severak scripts as the instructions guided. </a:t>
            </a:r>
          </a:p>
          <a:p>
            <a:pPr algn="l">
              <a:lnSpc>
                <a:spcPts val="2866"/>
              </a:lnSpc>
            </a:pPr>
          </a:p>
          <a:p>
            <a:pPr algn="l">
              <a:lnSpc>
                <a:spcPts val="2866"/>
              </a:lnSpc>
              <a:spcBef>
                <a:spcPct val="0"/>
              </a:spcBef>
            </a:pPr>
            <a:r>
              <a:rPr lang="en-US" sz="2047">
                <a:solidFill>
                  <a:srgbClr val="FFFFFF"/>
                </a:solidFill>
                <a:latin typeface="Open Sans"/>
              </a:rPr>
              <a:t>We used the Damn Vulnerable Web Application (DVWA), to setup a controlled environment. The security setting was kept to low.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52426" y="236600"/>
            <a:ext cx="7146827" cy="10227524"/>
            <a:chOff x="0" y="0"/>
            <a:chExt cx="4406216" cy="63055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06216" cy="6305550"/>
            </a:xfrm>
            <a:custGeom>
              <a:avLst/>
              <a:gdLst/>
              <a:ahLst/>
              <a:cxnLst/>
              <a:rect r="r" b="b" t="t" l="l"/>
              <a:pathLst>
                <a:path h="6305550" w="4406216">
                  <a:moveTo>
                    <a:pt x="0" y="0"/>
                  </a:moveTo>
                  <a:lnTo>
                    <a:pt x="4406216" y="594360"/>
                  </a:lnTo>
                  <a:lnTo>
                    <a:pt x="3342906" y="6305550"/>
                  </a:lnTo>
                  <a:lnTo>
                    <a:pt x="1049517" y="5552440"/>
                  </a:lnTo>
                  <a:lnTo>
                    <a:pt x="1063310" y="4930140"/>
                  </a:lnTo>
                  <a:lnTo>
                    <a:pt x="195609" y="4716780"/>
                  </a:lnTo>
                  <a:close/>
                </a:path>
              </a:pathLst>
            </a:custGeom>
            <a:solidFill>
              <a:srgbClr val="FF121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11333506" y="2858959"/>
            <a:ext cx="1285600" cy="556335"/>
            <a:chOff x="0" y="0"/>
            <a:chExt cx="1714133" cy="7417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73812" cy="741780"/>
            </a:xfrm>
            <a:custGeom>
              <a:avLst/>
              <a:gdLst/>
              <a:ahLst/>
              <a:cxnLst/>
              <a:rect r="r" b="b" t="t" l="l"/>
              <a:pathLst>
                <a:path h="741780" w="473812">
                  <a:moveTo>
                    <a:pt x="0" y="0"/>
                  </a:moveTo>
                  <a:lnTo>
                    <a:pt x="473812" y="0"/>
                  </a:lnTo>
                  <a:lnTo>
                    <a:pt x="473812" y="741780"/>
                  </a:lnTo>
                  <a:lnTo>
                    <a:pt x="0" y="7417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20160" y="0"/>
              <a:ext cx="473812" cy="741780"/>
            </a:xfrm>
            <a:custGeom>
              <a:avLst/>
              <a:gdLst/>
              <a:ahLst/>
              <a:cxnLst/>
              <a:rect r="r" b="b" t="t" l="l"/>
              <a:pathLst>
                <a:path h="741780" w="473812">
                  <a:moveTo>
                    <a:pt x="0" y="0"/>
                  </a:moveTo>
                  <a:lnTo>
                    <a:pt x="473812" y="0"/>
                  </a:lnTo>
                  <a:lnTo>
                    <a:pt x="473812" y="741780"/>
                  </a:lnTo>
                  <a:lnTo>
                    <a:pt x="0" y="7417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240321" y="0"/>
              <a:ext cx="473812" cy="741780"/>
            </a:xfrm>
            <a:custGeom>
              <a:avLst/>
              <a:gdLst/>
              <a:ahLst/>
              <a:cxnLst/>
              <a:rect r="r" b="b" t="t" l="l"/>
              <a:pathLst>
                <a:path h="741780" w="473812">
                  <a:moveTo>
                    <a:pt x="0" y="0"/>
                  </a:moveTo>
                  <a:lnTo>
                    <a:pt x="473812" y="0"/>
                  </a:lnTo>
                  <a:lnTo>
                    <a:pt x="473812" y="741780"/>
                  </a:lnTo>
                  <a:lnTo>
                    <a:pt x="0" y="7417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251480" y="2858959"/>
            <a:ext cx="8628542" cy="6202848"/>
          </a:xfrm>
          <a:custGeom>
            <a:avLst/>
            <a:gdLst/>
            <a:ahLst/>
            <a:cxnLst/>
            <a:rect r="r" b="b" t="t" l="l"/>
            <a:pathLst>
              <a:path h="6202848" w="8628542">
                <a:moveTo>
                  <a:pt x="0" y="0"/>
                </a:moveTo>
                <a:lnTo>
                  <a:pt x="8628543" y="0"/>
                </a:lnTo>
                <a:lnTo>
                  <a:pt x="8628543" y="6202847"/>
                </a:lnTo>
                <a:lnTo>
                  <a:pt x="0" y="62028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333506" y="3564316"/>
            <a:ext cx="4623519" cy="1471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85"/>
              </a:lnSpc>
              <a:spcBef>
                <a:spcPct val="0"/>
              </a:spcBef>
            </a:pPr>
            <a:r>
              <a:rPr lang="en-US" sz="8560">
                <a:solidFill>
                  <a:srgbClr val="FFFFFF"/>
                </a:solidFill>
                <a:latin typeface="TT Octosquares Compressed"/>
              </a:rPr>
              <a:t>DVWA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766872" y="150875"/>
            <a:ext cx="2326720" cy="754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9"/>
              </a:lnSpc>
              <a:spcBef>
                <a:spcPct val="0"/>
              </a:spcBef>
            </a:pPr>
            <a:r>
              <a:rPr lang="en-US" sz="4435">
                <a:solidFill>
                  <a:srgbClr val="12F1FF"/>
                </a:solidFill>
                <a:latin typeface="TT Octosquares Compressed"/>
              </a:rPr>
              <a:t>KALI LINUX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333506" y="5312497"/>
            <a:ext cx="3971142" cy="2167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6"/>
              </a:lnSpc>
            </a:pPr>
            <a:r>
              <a:rPr lang="en-US" sz="2047">
                <a:solidFill>
                  <a:srgbClr val="FFFFFF"/>
                </a:solidFill>
                <a:latin typeface="Open Sans"/>
              </a:rPr>
              <a:t>To start with this, DVWA was setup per the instructions.</a:t>
            </a:r>
          </a:p>
          <a:p>
            <a:pPr algn="l">
              <a:lnSpc>
                <a:spcPts val="2866"/>
              </a:lnSpc>
            </a:pPr>
          </a:p>
          <a:p>
            <a:pPr algn="l">
              <a:lnSpc>
                <a:spcPts val="2866"/>
              </a:lnSpc>
              <a:spcBef>
                <a:spcPct val="0"/>
              </a:spcBef>
            </a:pPr>
            <a:r>
              <a:rPr lang="en-US" sz="2047">
                <a:solidFill>
                  <a:srgbClr val="FFFFFF"/>
                </a:solidFill>
                <a:latin typeface="Open Sans"/>
              </a:rPr>
              <a:t>Setting was kept to low. We navigated to to the XSS(Reflected) to first try this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52426" y="236600"/>
            <a:ext cx="7146827" cy="10227524"/>
            <a:chOff x="0" y="0"/>
            <a:chExt cx="4406216" cy="63055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06216" cy="6305550"/>
            </a:xfrm>
            <a:custGeom>
              <a:avLst/>
              <a:gdLst/>
              <a:ahLst/>
              <a:cxnLst/>
              <a:rect r="r" b="b" t="t" l="l"/>
              <a:pathLst>
                <a:path h="6305550" w="4406216">
                  <a:moveTo>
                    <a:pt x="0" y="0"/>
                  </a:moveTo>
                  <a:lnTo>
                    <a:pt x="4406216" y="594360"/>
                  </a:lnTo>
                  <a:lnTo>
                    <a:pt x="3342906" y="6305550"/>
                  </a:lnTo>
                  <a:lnTo>
                    <a:pt x="1049517" y="5552440"/>
                  </a:lnTo>
                  <a:lnTo>
                    <a:pt x="1063310" y="4930140"/>
                  </a:lnTo>
                  <a:lnTo>
                    <a:pt x="195609" y="4716780"/>
                  </a:lnTo>
                  <a:close/>
                </a:path>
              </a:pathLst>
            </a:custGeom>
            <a:solidFill>
              <a:srgbClr val="FF121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11333506" y="2858959"/>
            <a:ext cx="1285600" cy="556335"/>
            <a:chOff x="0" y="0"/>
            <a:chExt cx="1714133" cy="7417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73812" cy="741780"/>
            </a:xfrm>
            <a:custGeom>
              <a:avLst/>
              <a:gdLst/>
              <a:ahLst/>
              <a:cxnLst/>
              <a:rect r="r" b="b" t="t" l="l"/>
              <a:pathLst>
                <a:path h="741780" w="473812">
                  <a:moveTo>
                    <a:pt x="0" y="0"/>
                  </a:moveTo>
                  <a:lnTo>
                    <a:pt x="473812" y="0"/>
                  </a:lnTo>
                  <a:lnTo>
                    <a:pt x="473812" y="741780"/>
                  </a:lnTo>
                  <a:lnTo>
                    <a:pt x="0" y="7417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20160" y="0"/>
              <a:ext cx="473812" cy="741780"/>
            </a:xfrm>
            <a:custGeom>
              <a:avLst/>
              <a:gdLst/>
              <a:ahLst/>
              <a:cxnLst/>
              <a:rect r="r" b="b" t="t" l="l"/>
              <a:pathLst>
                <a:path h="741780" w="473812">
                  <a:moveTo>
                    <a:pt x="0" y="0"/>
                  </a:moveTo>
                  <a:lnTo>
                    <a:pt x="473812" y="0"/>
                  </a:lnTo>
                  <a:lnTo>
                    <a:pt x="473812" y="741780"/>
                  </a:lnTo>
                  <a:lnTo>
                    <a:pt x="0" y="7417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240321" y="0"/>
              <a:ext cx="473812" cy="741780"/>
            </a:xfrm>
            <a:custGeom>
              <a:avLst/>
              <a:gdLst/>
              <a:ahLst/>
              <a:cxnLst/>
              <a:rect r="r" b="b" t="t" l="l"/>
              <a:pathLst>
                <a:path h="741780" w="473812">
                  <a:moveTo>
                    <a:pt x="0" y="0"/>
                  </a:moveTo>
                  <a:lnTo>
                    <a:pt x="473812" y="0"/>
                  </a:lnTo>
                  <a:lnTo>
                    <a:pt x="473812" y="741780"/>
                  </a:lnTo>
                  <a:lnTo>
                    <a:pt x="0" y="7417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661055" y="2858959"/>
            <a:ext cx="8628542" cy="6202848"/>
          </a:xfrm>
          <a:custGeom>
            <a:avLst/>
            <a:gdLst/>
            <a:ahLst/>
            <a:cxnLst/>
            <a:rect r="r" b="b" t="t" l="l"/>
            <a:pathLst>
              <a:path h="6202848" w="8628542">
                <a:moveTo>
                  <a:pt x="0" y="0"/>
                </a:moveTo>
                <a:lnTo>
                  <a:pt x="8628543" y="0"/>
                </a:lnTo>
                <a:lnTo>
                  <a:pt x="8628543" y="6202847"/>
                </a:lnTo>
                <a:lnTo>
                  <a:pt x="0" y="62028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333506" y="3564316"/>
            <a:ext cx="4623519" cy="1471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85"/>
              </a:lnSpc>
              <a:spcBef>
                <a:spcPct val="0"/>
              </a:spcBef>
            </a:pPr>
            <a:r>
              <a:rPr lang="en-US" sz="8560">
                <a:solidFill>
                  <a:srgbClr val="FFFFFF"/>
                </a:solidFill>
                <a:latin typeface="TT Octosquares Compressed"/>
              </a:rPr>
              <a:t>XSS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766872" y="150875"/>
            <a:ext cx="2326720" cy="754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9"/>
              </a:lnSpc>
              <a:spcBef>
                <a:spcPct val="0"/>
              </a:spcBef>
            </a:pPr>
            <a:r>
              <a:rPr lang="en-US" sz="4435">
                <a:solidFill>
                  <a:srgbClr val="12F1FF"/>
                </a:solidFill>
                <a:latin typeface="TT Octosquares Compressed"/>
              </a:rPr>
              <a:t>KALI LINUX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333506" y="5312497"/>
            <a:ext cx="3971142" cy="2529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6"/>
              </a:lnSpc>
            </a:pPr>
            <a:r>
              <a:rPr lang="en-US" sz="2047">
                <a:solidFill>
                  <a:srgbClr val="FFFFFF"/>
                </a:solidFill>
                <a:latin typeface="Open Sans"/>
              </a:rPr>
              <a:t>Alert.</a:t>
            </a:r>
          </a:p>
          <a:p>
            <a:pPr algn="l">
              <a:lnSpc>
                <a:spcPts val="2866"/>
              </a:lnSpc>
            </a:pPr>
            <a:r>
              <a:rPr lang="en-US" sz="2047">
                <a:solidFill>
                  <a:srgbClr val="FFFFFF"/>
                </a:solidFill>
                <a:latin typeface="Open Sans"/>
              </a:rPr>
              <a:t>For the first try, we used the script,</a:t>
            </a:r>
          </a:p>
          <a:p>
            <a:pPr algn="l">
              <a:lnSpc>
                <a:spcPts val="2866"/>
              </a:lnSpc>
            </a:pPr>
            <a:r>
              <a:rPr lang="en-US" sz="2047">
                <a:solidFill>
                  <a:srgbClr val="FF3131"/>
                </a:solidFill>
                <a:latin typeface="Open Sans"/>
              </a:rPr>
              <a:t>&lt;script&gt;alert(1)&lt;/script&gt;</a:t>
            </a:r>
          </a:p>
          <a:p>
            <a:pPr algn="l">
              <a:lnSpc>
                <a:spcPts val="2866"/>
              </a:lnSpc>
            </a:pPr>
          </a:p>
          <a:p>
            <a:pPr algn="l">
              <a:lnSpc>
                <a:spcPts val="2866"/>
              </a:lnSpc>
              <a:spcBef>
                <a:spcPct val="0"/>
              </a:spcBef>
            </a:pPr>
            <a:r>
              <a:rPr lang="en-US" sz="2047">
                <a:solidFill>
                  <a:srgbClr val="FFFFFF"/>
                </a:solidFill>
                <a:latin typeface="Open Sans"/>
              </a:rPr>
              <a:t>the browser displayed this alert after running it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52426" y="236600"/>
            <a:ext cx="7146827" cy="10227524"/>
            <a:chOff x="0" y="0"/>
            <a:chExt cx="4406216" cy="63055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06216" cy="6305550"/>
            </a:xfrm>
            <a:custGeom>
              <a:avLst/>
              <a:gdLst/>
              <a:ahLst/>
              <a:cxnLst/>
              <a:rect r="r" b="b" t="t" l="l"/>
              <a:pathLst>
                <a:path h="6305550" w="4406216">
                  <a:moveTo>
                    <a:pt x="0" y="0"/>
                  </a:moveTo>
                  <a:lnTo>
                    <a:pt x="4406216" y="594360"/>
                  </a:lnTo>
                  <a:lnTo>
                    <a:pt x="3342906" y="6305550"/>
                  </a:lnTo>
                  <a:lnTo>
                    <a:pt x="1049517" y="5552440"/>
                  </a:lnTo>
                  <a:lnTo>
                    <a:pt x="1063310" y="4930140"/>
                  </a:lnTo>
                  <a:lnTo>
                    <a:pt x="195609" y="4716780"/>
                  </a:lnTo>
                  <a:close/>
                </a:path>
              </a:pathLst>
            </a:custGeom>
            <a:solidFill>
              <a:srgbClr val="FF121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11333506" y="2858959"/>
            <a:ext cx="1285600" cy="556335"/>
            <a:chOff x="0" y="0"/>
            <a:chExt cx="1714133" cy="7417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73812" cy="741780"/>
            </a:xfrm>
            <a:custGeom>
              <a:avLst/>
              <a:gdLst/>
              <a:ahLst/>
              <a:cxnLst/>
              <a:rect r="r" b="b" t="t" l="l"/>
              <a:pathLst>
                <a:path h="741780" w="473812">
                  <a:moveTo>
                    <a:pt x="0" y="0"/>
                  </a:moveTo>
                  <a:lnTo>
                    <a:pt x="473812" y="0"/>
                  </a:lnTo>
                  <a:lnTo>
                    <a:pt x="473812" y="741780"/>
                  </a:lnTo>
                  <a:lnTo>
                    <a:pt x="0" y="7417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20160" y="0"/>
              <a:ext cx="473812" cy="741780"/>
            </a:xfrm>
            <a:custGeom>
              <a:avLst/>
              <a:gdLst/>
              <a:ahLst/>
              <a:cxnLst/>
              <a:rect r="r" b="b" t="t" l="l"/>
              <a:pathLst>
                <a:path h="741780" w="473812">
                  <a:moveTo>
                    <a:pt x="0" y="0"/>
                  </a:moveTo>
                  <a:lnTo>
                    <a:pt x="473812" y="0"/>
                  </a:lnTo>
                  <a:lnTo>
                    <a:pt x="473812" y="741780"/>
                  </a:lnTo>
                  <a:lnTo>
                    <a:pt x="0" y="7417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240321" y="0"/>
              <a:ext cx="473812" cy="741780"/>
            </a:xfrm>
            <a:custGeom>
              <a:avLst/>
              <a:gdLst/>
              <a:ahLst/>
              <a:cxnLst/>
              <a:rect r="r" b="b" t="t" l="l"/>
              <a:pathLst>
                <a:path h="741780" w="473812">
                  <a:moveTo>
                    <a:pt x="0" y="0"/>
                  </a:moveTo>
                  <a:lnTo>
                    <a:pt x="473812" y="0"/>
                  </a:lnTo>
                  <a:lnTo>
                    <a:pt x="473812" y="741780"/>
                  </a:lnTo>
                  <a:lnTo>
                    <a:pt x="0" y="7417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492347" y="2553646"/>
            <a:ext cx="8628542" cy="6202848"/>
          </a:xfrm>
          <a:custGeom>
            <a:avLst/>
            <a:gdLst/>
            <a:ahLst/>
            <a:cxnLst/>
            <a:rect r="r" b="b" t="t" l="l"/>
            <a:pathLst>
              <a:path h="6202848" w="8628542">
                <a:moveTo>
                  <a:pt x="0" y="0"/>
                </a:moveTo>
                <a:lnTo>
                  <a:pt x="8628542" y="0"/>
                </a:lnTo>
                <a:lnTo>
                  <a:pt x="8628542" y="6202847"/>
                </a:lnTo>
                <a:lnTo>
                  <a:pt x="0" y="62028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766872" y="150875"/>
            <a:ext cx="2326720" cy="754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9"/>
              </a:lnSpc>
              <a:spcBef>
                <a:spcPct val="0"/>
              </a:spcBef>
            </a:pPr>
            <a:r>
              <a:rPr lang="en-US" sz="4435">
                <a:solidFill>
                  <a:srgbClr val="12F1FF"/>
                </a:solidFill>
                <a:latin typeface="TT Octosquares Compressed"/>
              </a:rPr>
              <a:t>KALI LINUX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333506" y="4206337"/>
            <a:ext cx="3971142" cy="3253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6"/>
              </a:lnSpc>
            </a:pPr>
            <a:r>
              <a:rPr lang="en-US" sz="2047">
                <a:solidFill>
                  <a:srgbClr val="FFFFFF"/>
                </a:solidFill>
                <a:latin typeface="Open Sans"/>
              </a:rPr>
              <a:t>For Fun we did the message “You Have Been Hacked” message inside the alert box</a:t>
            </a:r>
          </a:p>
          <a:p>
            <a:pPr algn="l">
              <a:lnSpc>
                <a:spcPts val="2866"/>
              </a:lnSpc>
            </a:pPr>
          </a:p>
          <a:p>
            <a:pPr algn="l">
              <a:lnSpc>
                <a:spcPts val="2866"/>
              </a:lnSpc>
            </a:pPr>
            <a:r>
              <a:rPr lang="en-US" sz="2047">
                <a:solidFill>
                  <a:srgbClr val="FF3131"/>
                </a:solidFill>
                <a:latin typeface="Open Sans"/>
              </a:rPr>
              <a:t>&lt;script&gt;alert(“YOU HAVE BEEN HACKED”)&lt;/script&gt;</a:t>
            </a:r>
          </a:p>
          <a:p>
            <a:pPr algn="l">
              <a:lnSpc>
                <a:spcPts val="2866"/>
              </a:lnSpc>
            </a:pPr>
          </a:p>
          <a:p>
            <a:pPr algn="l">
              <a:lnSpc>
                <a:spcPts val="2866"/>
              </a:lnSpc>
              <a:spcBef>
                <a:spcPct val="0"/>
              </a:spcBef>
            </a:pPr>
            <a:r>
              <a:rPr lang="en-US" sz="2047">
                <a:solidFill>
                  <a:srgbClr val="FFFFFF"/>
                </a:solidFill>
                <a:latin typeface="Open Sans"/>
              </a:rPr>
              <a:t>the browser displayed this alert after running it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52426" y="236600"/>
            <a:ext cx="7146827" cy="10227524"/>
            <a:chOff x="0" y="0"/>
            <a:chExt cx="4406216" cy="63055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06216" cy="6305550"/>
            </a:xfrm>
            <a:custGeom>
              <a:avLst/>
              <a:gdLst/>
              <a:ahLst/>
              <a:cxnLst/>
              <a:rect r="r" b="b" t="t" l="l"/>
              <a:pathLst>
                <a:path h="6305550" w="4406216">
                  <a:moveTo>
                    <a:pt x="0" y="0"/>
                  </a:moveTo>
                  <a:lnTo>
                    <a:pt x="4406216" y="594360"/>
                  </a:lnTo>
                  <a:lnTo>
                    <a:pt x="3342906" y="6305550"/>
                  </a:lnTo>
                  <a:lnTo>
                    <a:pt x="1049517" y="5552440"/>
                  </a:lnTo>
                  <a:lnTo>
                    <a:pt x="1063310" y="4930140"/>
                  </a:lnTo>
                  <a:lnTo>
                    <a:pt x="195609" y="4716780"/>
                  </a:lnTo>
                  <a:close/>
                </a:path>
              </a:pathLst>
            </a:custGeom>
            <a:solidFill>
              <a:srgbClr val="FF121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11333506" y="2858959"/>
            <a:ext cx="1285600" cy="556335"/>
            <a:chOff x="0" y="0"/>
            <a:chExt cx="1714133" cy="7417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73812" cy="741780"/>
            </a:xfrm>
            <a:custGeom>
              <a:avLst/>
              <a:gdLst/>
              <a:ahLst/>
              <a:cxnLst/>
              <a:rect r="r" b="b" t="t" l="l"/>
              <a:pathLst>
                <a:path h="741780" w="473812">
                  <a:moveTo>
                    <a:pt x="0" y="0"/>
                  </a:moveTo>
                  <a:lnTo>
                    <a:pt x="473812" y="0"/>
                  </a:lnTo>
                  <a:lnTo>
                    <a:pt x="473812" y="741780"/>
                  </a:lnTo>
                  <a:lnTo>
                    <a:pt x="0" y="7417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20160" y="0"/>
              <a:ext cx="473812" cy="741780"/>
            </a:xfrm>
            <a:custGeom>
              <a:avLst/>
              <a:gdLst/>
              <a:ahLst/>
              <a:cxnLst/>
              <a:rect r="r" b="b" t="t" l="l"/>
              <a:pathLst>
                <a:path h="741780" w="473812">
                  <a:moveTo>
                    <a:pt x="0" y="0"/>
                  </a:moveTo>
                  <a:lnTo>
                    <a:pt x="473812" y="0"/>
                  </a:lnTo>
                  <a:lnTo>
                    <a:pt x="473812" y="741780"/>
                  </a:lnTo>
                  <a:lnTo>
                    <a:pt x="0" y="7417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240321" y="0"/>
              <a:ext cx="473812" cy="741780"/>
            </a:xfrm>
            <a:custGeom>
              <a:avLst/>
              <a:gdLst/>
              <a:ahLst/>
              <a:cxnLst/>
              <a:rect r="r" b="b" t="t" l="l"/>
              <a:pathLst>
                <a:path h="741780" w="473812">
                  <a:moveTo>
                    <a:pt x="0" y="0"/>
                  </a:moveTo>
                  <a:lnTo>
                    <a:pt x="473812" y="0"/>
                  </a:lnTo>
                  <a:lnTo>
                    <a:pt x="473812" y="741780"/>
                  </a:lnTo>
                  <a:lnTo>
                    <a:pt x="0" y="7417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2258698"/>
            <a:ext cx="8628542" cy="6202848"/>
          </a:xfrm>
          <a:custGeom>
            <a:avLst/>
            <a:gdLst/>
            <a:ahLst/>
            <a:cxnLst/>
            <a:rect r="r" b="b" t="t" l="l"/>
            <a:pathLst>
              <a:path h="6202848" w="8628542">
                <a:moveTo>
                  <a:pt x="0" y="0"/>
                </a:moveTo>
                <a:lnTo>
                  <a:pt x="8628542" y="0"/>
                </a:lnTo>
                <a:lnTo>
                  <a:pt x="8628542" y="6202848"/>
                </a:lnTo>
                <a:lnTo>
                  <a:pt x="0" y="62028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766872" y="150875"/>
            <a:ext cx="2326720" cy="754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9"/>
              </a:lnSpc>
              <a:spcBef>
                <a:spcPct val="0"/>
              </a:spcBef>
            </a:pPr>
            <a:r>
              <a:rPr lang="en-US" sz="4435">
                <a:solidFill>
                  <a:srgbClr val="12F1FF"/>
                </a:solidFill>
                <a:latin typeface="TT Octosquares Compressed"/>
              </a:rPr>
              <a:t>KALI LINUX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333506" y="5312497"/>
            <a:ext cx="3971142" cy="3615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6"/>
              </a:lnSpc>
            </a:pPr>
            <a:r>
              <a:rPr lang="en-US" sz="2047">
                <a:solidFill>
                  <a:srgbClr val="FFFFFF"/>
                </a:solidFill>
                <a:latin typeface="Open Sans"/>
              </a:rPr>
              <a:t>In the low security, we also edited the script again to steal cookies </a:t>
            </a:r>
          </a:p>
          <a:p>
            <a:pPr algn="l">
              <a:lnSpc>
                <a:spcPts val="2866"/>
              </a:lnSpc>
            </a:pPr>
          </a:p>
          <a:p>
            <a:pPr algn="l">
              <a:lnSpc>
                <a:spcPts val="2866"/>
              </a:lnSpc>
            </a:pPr>
            <a:r>
              <a:rPr lang="en-US" sz="2047">
                <a:solidFill>
                  <a:srgbClr val="FF3131"/>
                </a:solidFill>
                <a:latin typeface="Open Sans"/>
              </a:rPr>
              <a:t>&lt;script&gt;alert(document.cookies)&lt;/script&gt;</a:t>
            </a:r>
          </a:p>
          <a:p>
            <a:pPr algn="l">
              <a:lnSpc>
                <a:spcPts val="2866"/>
              </a:lnSpc>
            </a:pPr>
          </a:p>
          <a:p>
            <a:pPr algn="l">
              <a:lnSpc>
                <a:spcPts val="2866"/>
              </a:lnSpc>
              <a:spcBef>
                <a:spcPct val="0"/>
              </a:spcBef>
            </a:pPr>
            <a:r>
              <a:rPr lang="en-US" sz="2047">
                <a:solidFill>
                  <a:srgbClr val="FFFFFF"/>
                </a:solidFill>
                <a:latin typeface="Open Sans"/>
              </a:rPr>
              <a:t>the browser displayed this alert after running it. This will steal the document.cookie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333506" y="3564316"/>
            <a:ext cx="5791132" cy="1471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85"/>
              </a:lnSpc>
              <a:spcBef>
                <a:spcPct val="0"/>
              </a:spcBef>
            </a:pPr>
            <a:r>
              <a:rPr lang="en-US" sz="8560">
                <a:solidFill>
                  <a:srgbClr val="FFFFFF"/>
                </a:solidFill>
                <a:latin typeface="TT Octosquares Compressed"/>
              </a:rPr>
              <a:t>XSS DOM BASED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52426" y="236600"/>
            <a:ext cx="7146827" cy="10227524"/>
            <a:chOff x="0" y="0"/>
            <a:chExt cx="4406216" cy="63055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06216" cy="6305550"/>
            </a:xfrm>
            <a:custGeom>
              <a:avLst/>
              <a:gdLst/>
              <a:ahLst/>
              <a:cxnLst/>
              <a:rect r="r" b="b" t="t" l="l"/>
              <a:pathLst>
                <a:path h="6305550" w="4406216">
                  <a:moveTo>
                    <a:pt x="0" y="0"/>
                  </a:moveTo>
                  <a:lnTo>
                    <a:pt x="4406216" y="594360"/>
                  </a:lnTo>
                  <a:lnTo>
                    <a:pt x="3342906" y="6305550"/>
                  </a:lnTo>
                  <a:lnTo>
                    <a:pt x="1049517" y="5552440"/>
                  </a:lnTo>
                  <a:lnTo>
                    <a:pt x="1063310" y="4930140"/>
                  </a:lnTo>
                  <a:lnTo>
                    <a:pt x="195609" y="4716780"/>
                  </a:lnTo>
                  <a:close/>
                </a:path>
              </a:pathLst>
            </a:custGeom>
            <a:solidFill>
              <a:srgbClr val="FF121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11333506" y="2858959"/>
            <a:ext cx="1285600" cy="556335"/>
            <a:chOff x="0" y="0"/>
            <a:chExt cx="1714133" cy="7417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73812" cy="741780"/>
            </a:xfrm>
            <a:custGeom>
              <a:avLst/>
              <a:gdLst/>
              <a:ahLst/>
              <a:cxnLst/>
              <a:rect r="r" b="b" t="t" l="l"/>
              <a:pathLst>
                <a:path h="741780" w="473812">
                  <a:moveTo>
                    <a:pt x="0" y="0"/>
                  </a:moveTo>
                  <a:lnTo>
                    <a:pt x="473812" y="0"/>
                  </a:lnTo>
                  <a:lnTo>
                    <a:pt x="473812" y="741780"/>
                  </a:lnTo>
                  <a:lnTo>
                    <a:pt x="0" y="7417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20160" y="0"/>
              <a:ext cx="473812" cy="741780"/>
            </a:xfrm>
            <a:custGeom>
              <a:avLst/>
              <a:gdLst/>
              <a:ahLst/>
              <a:cxnLst/>
              <a:rect r="r" b="b" t="t" l="l"/>
              <a:pathLst>
                <a:path h="741780" w="473812">
                  <a:moveTo>
                    <a:pt x="0" y="0"/>
                  </a:moveTo>
                  <a:lnTo>
                    <a:pt x="473812" y="0"/>
                  </a:lnTo>
                  <a:lnTo>
                    <a:pt x="473812" y="741780"/>
                  </a:lnTo>
                  <a:lnTo>
                    <a:pt x="0" y="7417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240321" y="0"/>
              <a:ext cx="473812" cy="741780"/>
            </a:xfrm>
            <a:custGeom>
              <a:avLst/>
              <a:gdLst/>
              <a:ahLst/>
              <a:cxnLst/>
              <a:rect r="r" b="b" t="t" l="l"/>
              <a:pathLst>
                <a:path h="741780" w="473812">
                  <a:moveTo>
                    <a:pt x="0" y="0"/>
                  </a:moveTo>
                  <a:lnTo>
                    <a:pt x="473812" y="0"/>
                  </a:lnTo>
                  <a:lnTo>
                    <a:pt x="473812" y="741780"/>
                  </a:lnTo>
                  <a:lnTo>
                    <a:pt x="0" y="7417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227522" y="1324450"/>
            <a:ext cx="8519069" cy="8051824"/>
          </a:xfrm>
          <a:custGeom>
            <a:avLst/>
            <a:gdLst/>
            <a:ahLst/>
            <a:cxnLst/>
            <a:rect r="r" b="b" t="t" l="l"/>
            <a:pathLst>
              <a:path h="8051824" w="8519069">
                <a:moveTo>
                  <a:pt x="0" y="0"/>
                </a:moveTo>
                <a:lnTo>
                  <a:pt x="8519069" y="0"/>
                </a:lnTo>
                <a:lnTo>
                  <a:pt x="8519069" y="8051825"/>
                </a:lnTo>
                <a:lnTo>
                  <a:pt x="0" y="80518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333506" y="5312497"/>
            <a:ext cx="5791132" cy="3615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6"/>
              </a:lnSpc>
            </a:pPr>
            <a:r>
              <a:rPr lang="en-US" sz="2047">
                <a:solidFill>
                  <a:srgbClr val="FFFFFF"/>
                </a:solidFill>
                <a:latin typeface="Open Sans"/>
              </a:rPr>
              <a:t>We made a custom script that is inspired from PSI Squared. The script is available at the GitHub repository</a:t>
            </a:r>
          </a:p>
          <a:p>
            <a:pPr algn="l">
              <a:lnSpc>
                <a:spcPts val="2866"/>
              </a:lnSpc>
            </a:pPr>
          </a:p>
          <a:p>
            <a:pPr algn="l">
              <a:lnSpc>
                <a:spcPts val="2866"/>
              </a:lnSpc>
            </a:pPr>
            <a:r>
              <a:rPr lang="en-US" sz="2047">
                <a:solidFill>
                  <a:srgbClr val="FFFFFF"/>
                </a:solidFill>
                <a:latin typeface="Open Sans"/>
              </a:rPr>
              <a:t>This script loads an external Javascript file developed by PSI Squared. The file is available in the GitHub repository. The file is named </a:t>
            </a:r>
            <a:r>
              <a:rPr lang="en-US" sz="2047">
                <a:solidFill>
                  <a:srgbClr val="FF1212"/>
                </a:solidFill>
                <a:latin typeface="Open Sans"/>
              </a:rPr>
              <a:t>attack.js  </a:t>
            </a:r>
            <a:r>
              <a:rPr lang="en-US" sz="2047">
                <a:solidFill>
                  <a:srgbClr val="FFFFFF"/>
                </a:solidFill>
                <a:latin typeface="Open Sans"/>
              </a:rPr>
              <a:t>from a remote server </a:t>
            </a:r>
            <a:r>
              <a:rPr lang="en-US" sz="2047">
                <a:solidFill>
                  <a:srgbClr val="FF1212"/>
                </a:solidFill>
                <a:latin typeface="Open Sans"/>
              </a:rPr>
              <a:t>http://www.xsslabattacker.com/attack.js</a:t>
            </a:r>
          </a:p>
          <a:p>
            <a:pPr algn="l">
              <a:lnSpc>
                <a:spcPts val="2866"/>
              </a:lnSpc>
              <a:spcBef>
                <a:spcPct val="0"/>
              </a:spcBef>
            </a:pPr>
            <a:r>
              <a:rPr lang="en-US" sz="2047">
                <a:solidFill>
                  <a:srgbClr val="FFFFFF"/>
                </a:solidFill>
                <a:latin typeface="Open Sans"/>
              </a:rPr>
              <a:t>The second of XSS Attack Simulation begins.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333506" y="3564316"/>
            <a:ext cx="5791132" cy="1471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85"/>
              </a:lnSpc>
              <a:spcBef>
                <a:spcPct val="0"/>
              </a:spcBef>
            </a:pPr>
            <a:r>
              <a:rPr lang="en-US" sz="8560">
                <a:solidFill>
                  <a:srgbClr val="FFFFFF"/>
                </a:solidFill>
                <a:latin typeface="TT Octosquares Compressed"/>
              </a:rPr>
              <a:t>CUSTOM SCRIPT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52426" y="236600"/>
            <a:ext cx="7146827" cy="10227524"/>
            <a:chOff x="0" y="0"/>
            <a:chExt cx="4406216" cy="63055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06216" cy="6305550"/>
            </a:xfrm>
            <a:custGeom>
              <a:avLst/>
              <a:gdLst/>
              <a:ahLst/>
              <a:cxnLst/>
              <a:rect r="r" b="b" t="t" l="l"/>
              <a:pathLst>
                <a:path h="6305550" w="4406216">
                  <a:moveTo>
                    <a:pt x="0" y="0"/>
                  </a:moveTo>
                  <a:lnTo>
                    <a:pt x="4406216" y="594360"/>
                  </a:lnTo>
                  <a:lnTo>
                    <a:pt x="3342906" y="6305550"/>
                  </a:lnTo>
                  <a:lnTo>
                    <a:pt x="1049517" y="5552440"/>
                  </a:lnTo>
                  <a:lnTo>
                    <a:pt x="1063310" y="4930140"/>
                  </a:lnTo>
                  <a:lnTo>
                    <a:pt x="195609" y="4716780"/>
                  </a:lnTo>
                  <a:close/>
                </a:path>
              </a:pathLst>
            </a:custGeom>
            <a:solidFill>
              <a:srgbClr val="FF121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11333506" y="2858959"/>
            <a:ext cx="1285600" cy="556335"/>
            <a:chOff x="0" y="0"/>
            <a:chExt cx="1714133" cy="7417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73812" cy="741780"/>
            </a:xfrm>
            <a:custGeom>
              <a:avLst/>
              <a:gdLst/>
              <a:ahLst/>
              <a:cxnLst/>
              <a:rect r="r" b="b" t="t" l="l"/>
              <a:pathLst>
                <a:path h="741780" w="473812">
                  <a:moveTo>
                    <a:pt x="0" y="0"/>
                  </a:moveTo>
                  <a:lnTo>
                    <a:pt x="473812" y="0"/>
                  </a:lnTo>
                  <a:lnTo>
                    <a:pt x="473812" y="741780"/>
                  </a:lnTo>
                  <a:lnTo>
                    <a:pt x="0" y="7417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20160" y="0"/>
              <a:ext cx="473812" cy="741780"/>
            </a:xfrm>
            <a:custGeom>
              <a:avLst/>
              <a:gdLst/>
              <a:ahLst/>
              <a:cxnLst/>
              <a:rect r="r" b="b" t="t" l="l"/>
              <a:pathLst>
                <a:path h="741780" w="473812">
                  <a:moveTo>
                    <a:pt x="0" y="0"/>
                  </a:moveTo>
                  <a:lnTo>
                    <a:pt x="473812" y="0"/>
                  </a:lnTo>
                  <a:lnTo>
                    <a:pt x="473812" y="741780"/>
                  </a:lnTo>
                  <a:lnTo>
                    <a:pt x="0" y="7417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240321" y="0"/>
              <a:ext cx="473812" cy="741780"/>
            </a:xfrm>
            <a:custGeom>
              <a:avLst/>
              <a:gdLst/>
              <a:ahLst/>
              <a:cxnLst/>
              <a:rect r="r" b="b" t="t" l="l"/>
              <a:pathLst>
                <a:path h="741780" w="473812">
                  <a:moveTo>
                    <a:pt x="0" y="0"/>
                  </a:moveTo>
                  <a:lnTo>
                    <a:pt x="473812" y="0"/>
                  </a:lnTo>
                  <a:lnTo>
                    <a:pt x="473812" y="741780"/>
                  </a:lnTo>
                  <a:lnTo>
                    <a:pt x="0" y="7417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227522" y="1324450"/>
            <a:ext cx="8519069" cy="8051824"/>
          </a:xfrm>
          <a:custGeom>
            <a:avLst/>
            <a:gdLst/>
            <a:ahLst/>
            <a:cxnLst/>
            <a:rect r="r" b="b" t="t" l="l"/>
            <a:pathLst>
              <a:path h="8051824" w="8519069">
                <a:moveTo>
                  <a:pt x="0" y="0"/>
                </a:moveTo>
                <a:lnTo>
                  <a:pt x="8519069" y="0"/>
                </a:lnTo>
                <a:lnTo>
                  <a:pt x="8519069" y="8051825"/>
                </a:lnTo>
                <a:lnTo>
                  <a:pt x="0" y="80518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139100" y="4262327"/>
            <a:ext cx="5791132" cy="433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6"/>
              </a:lnSpc>
            </a:pPr>
            <a:r>
              <a:rPr lang="en-US" sz="2047">
                <a:solidFill>
                  <a:srgbClr val="FFFFFF"/>
                </a:solidFill>
                <a:latin typeface="Open Sans"/>
              </a:rPr>
              <a:t>By simulating an XSS attack by generating a </a:t>
            </a:r>
            <a:r>
              <a:rPr lang="en-US" sz="2047">
                <a:solidFill>
                  <a:srgbClr val="FF1212"/>
                </a:solidFill>
                <a:latin typeface="Open Sans"/>
              </a:rPr>
              <a:t>&lt;img&gt; tag with source URL http://127.0.0.1:5555 </a:t>
            </a:r>
            <a:r>
              <a:rPr lang="en-US" sz="2047">
                <a:solidFill>
                  <a:srgbClr val="FFFFFF"/>
                </a:solidFill>
                <a:latin typeface="Open Sans"/>
              </a:rPr>
              <a:t>this incldues the encoded value of the victim‘s cookies . It send them to a speific endpoint which is </a:t>
            </a:r>
            <a:r>
              <a:rPr lang="en-US" sz="2047">
                <a:solidFill>
                  <a:srgbClr val="FF1212"/>
                </a:solidFill>
                <a:latin typeface="Open Sans"/>
              </a:rPr>
              <a:t>http://127.0.0.1:5555.</a:t>
            </a:r>
          </a:p>
          <a:p>
            <a:pPr algn="l">
              <a:lnSpc>
                <a:spcPts val="2866"/>
              </a:lnSpc>
            </a:pPr>
          </a:p>
          <a:p>
            <a:pPr algn="l">
              <a:lnSpc>
                <a:spcPts val="2866"/>
              </a:lnSpc>
              <a:spcBef>
                <a:spcPct val="0"/>
              </a:spcBef>
            </a:pPr>
            <a:r>
              <a:rPr lang="en-US" sz="2047">
                <a:solidFill>
                  <a:srgbClr val="FFFFFF"/>
                </a:solidFill>
                <a:latin typeface="Open Sans"/>
              </a:rPr>
              <a:t>The Third part of the script constructs an HTTP request to add a friend.  </a:t>
            </a:r>
            <a:r>
              <a:rPr lang="en-US" sz="2047">
                <a:solidFill>
                  <a:srgbClr val="FF1212"/>
                </a:solidFill>
                <a:latin typeface="Open Sans"/>
              </a:rPr>
              <a:t>http://www.xsslabelgg.com/action/friends/add?friend=47. </a:t>
            </a:r>
            <a:r>
              <a:rPr lang="en-US" sz="2047">
                <a:solidFill>
                  <a:srgbClr val="FFFFFF"/>
                </a:solidFill>
                <a:latin typeface="Open Sans"/>
              </a:rPr>
              <a:t>It includes </a:t>
            </a:r>
            <a:r>
              <a:rPr lang="en-US" sz="2047">
                <a:solidFill>
                  <a:srgbClr val="FF1212"/>
                </a:solidFill>
                <a:latin typeface="Open Sans"/>
              </a:rPr>
              <a:t>timestamp __elgg_ts </a:t>
            </a:r>
            <a:r>
              <a:rPr lang="en-US" sz="2047">
                <a:solidFill>
                  <a:srgbClr val="FFFFFF"/>
                </a:solidFill>
                <a:latin typeface="Open Sans"/>
              </a:rPr>
              <a:t>and security token</a:t>
            </a:r>
            <a:r>
              <a:rPr lang="en-US" sz="2047">
                <a:solidFill>
                  <a:srgbClr val="FF1212"/>
                </a:solidFill>
                <a:latin typeface="Open Sans"/>
              </a:rPr>
              <a:t> __elgg_token </a:t>
            </a:r>
            <a:r>
              <a:rPr lang="en-US" sz="2047">
                <a:solidFill>
                  <a:srgbClr val="FFFFFF"/>
                </a:solidFill>
                <a:latin typeface="Open Sans"/>
              </a:rPr>
              <a:t>parameters obtained from the Elgg framework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52426" y="236600"/>
            <a:ext cx="7146827" cy="10227524"/>
            <a:chOff x="0" y="0"/>
            <a:chExt cx="4406216" cy="63055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06216" cy="6305550"/>
            </a:xfrm>
            <a:custGeom>
              <a:avLst/>
              <a:gdLst/>
              <a:ahLst/>
              <a:cxnLst/>
              <a:rect r="r" b="b" t="t" l="l"/>
              <a:pathLst>
                <a:path h="6305550" w="4406216">
                  <a:moveTo>
                    <a:pt x="0" y="0"/>
                  </a:moveTo>
                  <a:lnTo>
                    <a:pt x="4406216" y="594360"/>
                  </a:lnTo>
                  <a:lnTo>
                    <a:pt x="3342906" y="6305550"/>
                  </a:lnTo>
                  <a:lnTo>
                    <a:pt x="1049517" y="5552440"/>
                  </a:lnTo>
                  <a:lnTo>
                    <a:pt x="1063310" y="4930140"/>
                  </a:lnTo>
                  <a:lnTo>
                    <a:pt x="195609" y="4716780"/>
                  </a:lnTo>
                  <a:close/>
                </a:path>
              </a:pathLst>
            </a:custGeom>
            <a:solidFill>
              <a:srgbClr val="FF121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11333506" y="2858959"/>
            <a:ext cx="1285600" cy="556335"/>
            <a:chOff x="0" y="0"/>
            <a:chExt cx="1714133" cy="7417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73812" cy="741780"/>
            </a:xfrm>
            <a:custGeom>
              <a:avLst/>
              <a:gdLst/>
              <a:ahLst/>
              <a:cxnLst/>
              <a:rect r="r" b="b" t="t" l="l"/>
              <a:pathLst>
                <a:path h="741780" w="473812">
                  <a:moveTo>
                    <a:pt x="0" y="0"/>
                  </a:moveTo>
                  <a:lnTo>
                    <a:pt x="473812" y="0"/>
                  </a:lnTo>
                  <a:lnTo>
                    <a:pt x="473812" y="741780"/>
                  </a:lnTo>
                  <a:lnTo>
                    <a:pt x="0" y="7417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20160" y="0"/>
              <a:ext cx="473812" cy="741780"/>
            </a:xfrm>
            <a:custGeom>
              <a:avLst/>
              <a:gdLst/>
              <a:ahLst/>
              <a:cxnLst/>
              <a:rect r="r" b="b" t="t" l="l"/>
              <a:pathLst>
                <a:path h="741780" w="473812">
                  <a:moveTo>
                    <a:pt x="0" y="0"/>
                  </a:moveTo>
                  <a:lnTo>
                    <a:pt x="473812" y="0"/>
                  </a:lnTo>
                  <a:lnTo>
                    <a:pt x="473812" y="741780"/>
                  </a:lnTo>
                  <a:lnTo>
                    <a:pt x="0" y="7417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240321" y="0"/>
              <a:ext cx="473812" cy="741780"/>
            </a:xfrm>
            <a:custGeom>
              <a:avLst/>
              <a:gdLst/>
              <a:ahLst/>
              <a:cxnLst/>
              <a:rect r="r" b="b" t="t" l="l"/>
              <a:pathLst>
                <a:path h="741780" w="473812">
                  <a:moveTo>
                    <a:pt x="0" y="0"/>
                  </a:moveTo>
                  <a:lnTo>
                    <a:pt x="473812" y="0"/>
                  </a:lnTo>
                  <a:lnTo>
                    <a:pt x="473812" y="741780"/>
                  </a:lnTo>
                  <a:lnTo>
                    <a:pt x="0" y="7417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531906" y="904999"/>
            <a:ext cx="8805401" cy="9285260"/>
          </a:xfrm>
          <a:custGeom>
            <a:avLst/>
            <a:gdLst/>
            <a:ahLst/>
            <a:cxnLst/>
            <a:rect r="r" b="b" t="t" l="l"/>
            <a:pathLst>
              <a:path h="9285260" w="8805401">
                <a:moveTo>
                  <a:pt x="0" y="0"/>
                </a:moveTo>
                <a:lnTo>
                  <a:pt x="8805402" y="0"/>
                </a:lnTo>
                <a:lnTo>
                  <a:pt x="8805402" y="9285260"/>
                </a:lnTo>
                <a:lnTo>
                  <a:pt x="0" y="92852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139100" y="4262327"/>
            <a:ext cx="5791132" cy="433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6"/>
              </a:lnSpc>
            </a:pPr>
            <a:r>
              <a:rPr lang="en-US" sz="2047">
                <a:solidFill>
                  <a:srgbClr val="FFFFFF"/>
                </a:solidFill>
                <a:latin typeface="Open Sans"/>
              </a:rPr>
              <a:t>Lastly it does profile modification.</a:t>
            </a:r>
          </a:p>
          <a:p>
            <a:pPr algn="l">
              <a:lnSpc>
                <a:spcPts val="2866"/>
              </a:lnSpc>
            </a:pPr>
          </a:p>
          <a:p>
            <a:pPr algn="l">
              <a:lnSpc>
                <a:spcPts val="2866"/>
              </a:lnSpc>
            </a:pPr>
            <a:r>
              <a:rPr lang="en-US" sz="2047">
                <a:solidFill>
                  <a:srgbClr val="FFFFFF"/>
                </a:solidFill>
                <a:latin typeface="Open Sans"/>
              </a:rPr>
              <a:t> It constructs an HTTP POST request to edit the profile </a:t>
            </a:r>
            <a:r>
              <a:rPr lang="en-US" sz="2047">
                <a:solidFill>
                  <a:srgbClr val="FF1212"/>
                </a:solidFill>
                <a:latin typeface="Open Sans"/>
              </a:rPr>
              <a:t>http://www.xsslabelgg.com/action/profile/edit</a:t>
            </a:r>
            <a:r>
              <a:rPr lang="en-US" sz="2047">
                <a:solidFill>
                  <a:srgbClr val="FFFFFF"/>
                </a:solidFill>
                <a:latin typeface="Open Sans"/>
              </a:rPr>
              <a:t> with parameters such as username, timestamp, security token, description, and access level. The description is set to "SAMY is MY HERO". This action modifies the profile without the user's consent.</a:t>
            </a:r>
          </a:p>
          <a:p>
            <a:pPr algn="l">
              <a:lnSpc>
                <a:spcPts val="2866"/>
              </a:lnSpc>
            </a:pPr>
          </a:p>
          <a:p>
            <a:pPr algn="l">
              <a:lnSpc>
                <a:spcPts val="286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356819" y="1680584"/>
            <a:ext cx="7146827" cy="10227524"/>
            <a:chOff x="0" y="0"/>
            <a:chExt cx="4406216" cy="63055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06216" cy="6305550"/>
            </a:xfrm>
            <a:custGeom>
              <a:avLst/>
              <a:gdLst/>
              <a:ahLst/>
              <a:cxnLst/>
              <a:rect r="r" b="b" t="t" l="l"/>
              <a:pathLst>
                <a:path h="6305550" w="4406216">
                  <a:moveTo>
                    <a:pt x="0" y="0"/>
                  </a:moveTo>
                  <a:lnTo>
                    <a:pt x="4406216" y="594360"/>
                  </a:lnTo>
                  <a:lnTo>
                    <a:pt x="3342906" y="6305550"/>
                  </a:lnTo>
                  <a:lnTo>
                    <a:pt x="1049517" y="5552440"/>
                  </a:lnTo>
                  <a:lnTo>
                    <a:pt x="1063310" y="4930140"/>
                  </a:lnTo>
                  <a:lnTo>
                    <a:pt x="195609" y="4716780"/>
                  </a:lnTo>
                  <a:close/>
                </a:path>
              </a:pathLst>
            </a:custGeom>
            <a:solidFill>
              <a:srgbClr val="FF121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385900" y="5729666"/>
            <a:ext cx="1285600" cy="556335"/>
            <a:chOff x="0" y="0"/>
            <a:chExt cx="1714133" cy="7417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73812" cy="741780"/>
            </a:xfrm>
            <a:custGeom>
              <a:avLst/>
              <a:gdLst/>
              <a:ahLst/>
              <a:cxnLst/>
              <a:rect r="r" b="b" t="t" l="l"/>
              <a:pathLst>
                <a:path h="741780" w="473812">
                  <a:moveTo>
                    <a:pt x="0" y="0"/>
                  </a:moveTo>
                  <a:lnTo>
                    <a:pt x="473812" y="0"/>
                  </a:lnTo>
                  <a:lnTo>
                    <a:pt x="473812" y="741780"/>
                  </a:lnTo>
                  <a:lnTo>
                    <a:pt x="0" y="7417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20160" y="0"/>
              <a:ext cx="473812" cy="741780"/>
            </a:xfrm>
            <a:custGeom>
              <a:avLst/>
              <a:gdLst/>
              <a:ahLst/>
              <a:cxnLst/>
              <a:rect r="r" b="b" t="t" l="l"/>
              <a:pathLst>
                <a:path h="741780" w="473812">
                  <a:moveTo>
                    <a:pt x="0" y="0"/>
                  </a:moveTo>
                  <a:lnTo>
                    <a:pt x="473812" y="0"/>
                  </a:lnTo>
                  <a:lnTo>
                    <a:pt x="473812" y="741780"/>
                  </a:lnTo>
                  <a:lnTo>
                    <a:pt x="0" y="7417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240321" y="0"/>
              <a:ext cx="473812" cy="741780"/>
            </a:xfrm>
            <a:custGeom>
              <a:avLst/>
              <a:gdLst/>
              <a:ahLst/>
              <a:cxnLst/>
              <a:rect r="r" b="b" t="t" l="l"/>
              <a:pathLst>
                <a:path h="741780" w="473812">
                  <a:moveTo>
                    <a:pt x="0" y="0"/>
                  </a:moveTo>
                  <a:lnTo>
                    <a:pt x="473812" y="0"/>
                  </a:lnTo>
                  <a:lnTo>
                    <a:pt x="473812" y="741780"/>
                  </a:lnTo>
                  <a:lnTo>
                    <a:pt x="0" y="7417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4178264" y="-2039838"/>
            <a:ext cx="21936723" cy="16951104"/>
          </a:xfrm>
          <a:custGeom>
            <a:avLst/>
            <a:gdLst/>
            <a:ahLst/>
            <a:cxnLst/>
            <a:rect r="r" b="b" t="t" l="l"/>
            <a:pathLst>
              <a:path h="16951104" w="21936723">
                <a:moveTo>
                  <a:pt x="0" y="0"/>
                </a:moveTo>
                <a:lnTo>
                  <a:pt x="21936722" y="0"/>
                </a:lnTo>
                <a:lnTo>
                  <a:pt x="21936722" y="16951103"/>
                </a:lnTo>
                <a:lnTo>
                  <a:pt x="0" y="169511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85900" y="4689617"/>
            <a:ext cx="14126857" cy="812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65"/>
              </a:lnSpc>
              <a:spcBef>
                <a:spcPct val="0"/>
              </a:spcBef>
            </a:pPr>
            <a:r>
              <a:rPr lang="en-US" sz="4761">
                <a:solidFill>
                  <a:srgbClr val="FFFFFF"/>
                </a:solidFill>
                <a:latin typeface="TT Octosquares Compressed"/>
              </a:rPr>
              <a:t>CUSTOM SCRIPT ATTACK NAVIGATOR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81384" y="5902428"/>
            <a:ext cx="5791132" cy="719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6"/>
              </a:lnSpc>
              <a:spcBef>
                <a:spcPct val="0"/>
              </a:spcBef>
            </a:pPr>
            <a:r>
              <a:rPr lang="en-US" sz="2047">
                <a:solidFill>
                  <a:srgbClr val="FFFFFF"/>
                </a:solidFill>
                <a:latin typeface="Open Sans"/>
              </a:rPr>
              <a:t>link of this navigator is present in the GitHub Repository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1924">
                <a:alpha val="100000"/>
              </a:srgbClr>
            </a:gs>
            <a:gs pos="100000">
              <a:srgbClr val="0504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92783" y="0"/>
            <a:ext cx="5388994" cy="11417736"/>
            <a:chOff x="0" y="0"/>
            <a:chExt cx="1419323" cy="30071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9323" cy="3007140"/>
            </a:xfrm>
            <a:custGeom>
              <a:avLst/>
              <a:gdLst/>
              <a:ahLst/>
              <a:cxnLst/>
              <a:rect r="r" b="b" t="t" l="l"/>
              <a:pathLst>
                <a:path h="3007140" w="1419323">
                  <a:moveTo>
                    <a:pt x="0" y="0"/>
                  </a:moveTo>
                  <a:lnTo>
                    <a:pt x="1419323" y="0"/>
                  </a:lnTo>
                  <a:lnTo>
                    <a:pt x="1419323" y="3007140"/>
                  </a:lnTo>
                  <a:lnTo>
                    <a:pt x="0" y="3007140"/>
                  </a:lnTo>
                  <a:close/>
                </a:path>
              </a:pathLst>
            </a:custGeom>
            <a:solidFill>
              <a:srgbClr val="FF121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419323" cy="30452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996751" y="3813578"/>
            <a:ext cx="10096841" cy="5942209"/>
            <a:chOff x="0" y="0"/>
            <a:chExt cx="6619248" cy="38955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19248" cy="3895570"/>
            </a:xfrm>
            <a:custGeom>
              <a:avLst/>
              <a:gdLst/>
              <a:ahLst/>
              <a:cxnLst/>
              <a:rect r="r" b="b" t="t" l="l"/>
              <a:pathLst>
                <a:path h="3895570" w="6619248">
                  <a:moveTo>
                    <a:pt x="6619248" y="717190"/>
                  </a:moveTo>
                  <a:cubicBezTo>
                    <a:pt x="6619248" y="1861561"/>
                    <a:pt x="6619248" y="2751192"/>
                    <a:pt x="6619248" y="3895570"/>
                  </a:cubicBezTo>
                  <a:lnTo>
                    <a:pt x="0" y="3895570"/>
                  </a:lnTo>
                  <a:lnTo>
                    <a:pt x="0" y="940578"/>
                  </a:lnTo>
                  <a:cubicBezTo>
                    <a:pt x="0" y="627054"/>
                    <a:pt x="0" y="313523"/>
                    <a:pt x="0" y="0"/>
                  </a:cubicBezTo>
                  <a:lnTo>
                    <a:pt x="2799435" y="0"/>
                  </a:lnTo>
                  <a:cubicBezTo>
                    <a:pt x="4072706" y="239063"/>
                    <a:pt x="5345977" y="478127"/>
                    <a:pt x="6619248" y="717190"/>
                  </a:cubicBezTo>
                  <a:close/>
                </a:path>
              </a:pathLst>
            </a:custGeom>
            <a:blipFill>
              <a:blip r:embed="rId2"/>
              <a:stretch>
                <a:fillRect l="-3684" t="-736" r="-88698" b="-60155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false" rot="0">
            <a:off x="5962039" y="2073627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355359" y="0"/>
                </a:moveTo>
                <a:lnTo>
                  <a:pt x="0" y="0"/>
                </a:lnTo>
                <a:lnTo>
                  <a:pt x="0" y="556335"/>
                </a:lnTo>
                <a:lnTo>
                  <a:pt x="355359" y="556335"/>
                </a:lnTo>
                <a:lnTo>
                  <a:pt x="35535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6427159" y="2073627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355359" y="0"/>
                </a:moveTo>
                <a:lnTo>
                  <a:pt x="0" y="0"/>
                </a:lnTo>
                <a:lnTo>
                  <a:pt x="0" y="556335"/>
                </a:lnTo>
                <a:lnTo>
                  <a:pt x="355359" y="556335"/>
                </a:lnTo>
                <a:lnTo>
                  <a:pt x="35535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6892280" y="2073627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355358" y="0"/>
                </a:moveTo>
                <a:lnTo>
                  <a:pt x="0" y="0"/>
                </a:lnTo>
                <a:lnTo>
                  <a:pt x="0" y="556335"/>
                </a:lnTo>
                <a:lnTo>
                  <a:pt x="355358" y="556335"/>
                </a:lnTo>
                <a:lnTo>
                  <a:pt x="35535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96411" y="657225"/>
            <a:ext cx="11144141" cy="1168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5"/>
              </a:lnSpc>
              <a:spcBef>
                <a:spcPct val="0"/>
              </a:spcBef>
            </a:pPr>
            <a:r>
              <a:rPr lang="en-US" sz="6861">
                <a:solidFill>
                  <a:srgbClr val="FFFFFF"/>
                </a:solidFill>
                <a:latin typeface="TT Octosquares Compressed"/>
              </a:rPr>
              <a:t>USING NETCAT TO LISTEN AND CONNECT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705199"/>
            <a:ext cx="6218938" cy="1805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66"/>
              </a:lnSpc>
            </a:pPr>
            <a:r>
              <a:rPr lang="en-US" sz="2047">
                <a:solidFill>
                  <a:srgbClr val="FFFFFF"/>
                </a:solidFill>
                <a:latin typeface="Open Sans"/>
              </a:rPr>
              <a:t>Using </a:t>
            </a:r>
            <a:r>
              <a:rPr lang="en-US" sz="2047">
                <a:solidFill>
                  <a:srgbClr val="FF3131"/>
                </a:solidFill>
                <a:latin typeface="Open Sans"/>
              </a:rPr>
              <a:t>telnet 192.168.56.35 1524</a:t>
            </a:r>
            <a:r>
              <a:rPr lang="en-US" sz="2047">
                <a:solidFill>
                  <a:srgbClr val="FFFFFF"/>
                </a:solidFill>
                <a:latin typeface="Open Sans"/>
              </a:rPr>
              <a:t> we establish connection to ms2 metasploitable</a:t>
            </a:r>
          </a:p>
          <a:p>
            <a:pPr algn="r">
              <a:lnSpc>
                <a:spcPts val="2866"/>
              </a:lnSpc>
            </a:pPr>
          </a:p>
          <a:p>
            <a:pPr algn="r">
              <a:lnSpc>
                <a:spcPts val="2866"/>
              </a:lnSpc>
              <a:spcBef>
                <a:spcPct val="0"/>
              </a:spcBef>
            </a:pPr>
            <a:r>
              <a:rPr lang="en-US" sz="2047">
                <a:solidFill>
                  <a:srgbClr val="FFFFFF"/>
                </a:solidFill>
                <a:latin typeface="Open Sans"/>
              </a:rPr>
              <a:t>Upon connection we displayed a message and put it on port 9998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6140" y="5369868"/>
            <a:ext cx="3310410" cy="4917132"/>
            <a:chOff x="0" y="0"/>
            <a:chExt cx="4275074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5074" cy="6350000"/>
            </a:xfrm>
            <a:custGeom>
              <a:avLst/>
              <a:gdLst/>
              <a:ahLst/>
              <a:cxnLst/>
              <a:rect r="r" b="b" t="t" l="l"/>
              <a:pathLst>
                <a:path h="6350000" w="4275074">
                  <a:moveTo>
                    <a:pt x="4275074" y="0"/>
                  </a:moveTo>
                  <a:lnTo>
                    <a:pt x="2736723" y="6350000"/>
                  </a:lnTo>
                  <a:lnTo>
                    <a:pt x="0" y="6350000"/>
                  </a:lnTo>
                  <a:lnTo>
                    <a:pt x="1520444" y="0"/>
                  </a:lnTo>
                  <a:lnTo>
                    <a:pt x="4275074" y="0"/>
                  </a:lnTo>
                  <a:close/>
                </a:path>
              </a:pathLst>
            </a:custGeom>
            <a:solidFill>
              <a:srgbClr val="FF121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5655741" y="0"/>
            <a:ext cx="3310410" cy="4917132"/>
            <a:chOff x="0" y="0"/>
            <a:chExt cx="4275074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5074" cy="6350000"/>
            </a:xfrm>
            <a:custGeom>
              <a:avLst/>
              <a:gdLst/>
              <a:ahLst/>
              <a:cxnLst/>
              <a:rect r="r" b="b" t="t" l="l"/>
              <a:pathLst>
                <a:path h="6350000" w="4275074">
                  <a:moveTo>
                    <a:pt x="4275074" y="0"/>
                  </a:moveTo>
                  <a:lnTo>
                    <a:pt x="2736723" y="6350000"/>
                  </a:lnTo>
                  <a:lnTo>
                    <a:pt x="0" y="6350000"/>
                  </a:lnTo>
                  <a:lnTo>
                    <a:pt x="1520444" y="0"/>
                  </a:lnTo>
                  <a:lnTo>
                    <a:pt x="4275074" y="0"/>
                  </a:lnTo>
                  <a:close/>
                </a:path>
              </a:pathLst>
            </a:custGeom>
            <a:solidFill>
              <a:srgbClr val="FF121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681488" y="0"/>
            <a:ext cx="6925620" cy="10287000"/>
            <a:chOff x="0" y="0"/>
            <a:chExt cx="4275074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75074" cy="6350000"/>
            </a:xfrm>
            <a:custGeom>
              <a:avLst/>
              <a:gdLst/>
              <a:ahLst/>
              <a:cxnLst/>
              <a:rect r="r" b="b" t="t" l="l"/>
              <a:pathLst>
                <a:path h="6350000" w="4275074">
                  <a:moveTo>
                    <a:pt x="4275074" y="0"/>
                  </a:moveTo>
                  <a:lnTo>
                    <a:pt x="2736723" y="6350000"/>
                  </a:lnTo>
                  <a:lnTo>
                    <a:pt x="0" y="6350000"/>
                  </a:lnTo>
                  <a:lnTo>
                    <a:pt x="1520444" y="0"/>
                  </a:lnTo>
                  <a:lnTo>
                    <a:pt x="4275074" y="0"/>
                  </a:lnTo>
                  <a:close/>
                </a:path>
              </a:pathLst>
            </a:custGeom>
            <a:blipFill>
              <a:blip r:embed="rId3"/>
              <a:stretch>
                <a:fillRect l="0" t="-1392" r="0" b="-1392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549877" y="3103364"/>
            <a:ext cx="4770406" cy="126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05"/>
              </a:lnSpc>
              <a:spcBef>
                <a:spcPct val="0"/>
              </a:spcBef>
            </a:pPr>
            <a:r>
              <a:rPr lang="en-US" sz="7361">
                <a:solidFill>
                  <a:srgbClr val="FFFFFF"/>
                </a:solidFill>
                <a:latin typeface="TT Octosquares Compressed"/>
              </a:rPr>
              <a:t>INTRODUCTION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549877" y="2247308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014997" y="2247308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480118" y="2247308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8" y="0"/>
                </a:lnTo>
                <a:lnTo>
                  <a:pt x="355358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549877" y="4759163"/>
            <a:ext cx="6218938" cy="3253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6"/>
              </a:lnSpc>
              <a:spcBef>
                <a:spcPct val="0"/>
              </a:spcBef>
            </a:pPr>
            <a:r>
              <a:rPr lang="en-US" sz="2047">
                <a:solidFill>
                  <a:srgbClr val="FFFFFF"/>
                </a:solidFill>
                <a:latin typeface="Open Sans"/>
              </a:rPr>
              <a:t>In this presentation, our team delved into offensive tactics. Our team practiced some attacks, including MITRE ATT&amp;CK analysis and red team exercises. Leveraging platforms like Windows Server 2022 and Kali Linux, we simulated real-world attacks and developed custom scripts. We also used the DVWA to run script attacks. From cookie stealing to navigation frameworks, we explored adversary techniques. Today, we present insights.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1924">
                <a:alpha val="100000"/>
              </a:srgbClr>
            </a:gs>
            <a:gs pos="100000">
              <a:srgbClr val="0504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92783" y="0"/>
            <a:ext cx="5388994" cy="11417736"/>
            <a:chOff x="0" y="0"/>
            <a:chExt cx="1419323" cy="30071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9323" cy="3007140"/>
            </a:xfrm>
            <a:custGeom>
              <a:avLst/>
              <a:gdLst/>
              <a:ahLst/>
              <a:cxnLst/>
              <a:rect r="r" b="b" t="t" l="l"/>
              <a:pathLst>
                <a:path h="3007140" w="1419323">
                  <a:moveTo>
                    <a:pt x="0" y="0"/>
                  </a:moveTo>
                  <a:lnTo>
                    <a:pt x="1419323" y="0"/>
                  </a:lnTo>
                  <a:lnTo>
                    <a:pt x="1419323" y="3007140"/>
                  </a:lnTo>
                  <a:lnTo>
                    <a:pt x="0" y="3007140"/>
                  </a:lnTo>
                  <a:close/>
                </a:path>
              </a:pathLst>
            </a:custGeom>
            <a:solidFill>
              <a:srgbClr val="FF121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419323" cy="30452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996751" y="3813578"/>
            <a:ext cx="10096841" cy="5942209"/>
            <a:chOff x="0" y="0"/>
            <a:chExt cx="6619248" cy="38955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19248" cy="3895570"/>
            </a:xfrm>
            <a:custGeom>
              <a:avLst/>
              <a:gdLst/>
              <a:ahLst/>
              <a:cxnLst/>
              <a:rect r="r" b="b" t="t" l="l"/>
              <a:pathLst>
                <a:path h="3895570" w="6619248">
                  <a:moveTo>
                    <a:pt x="6619248" y="717190"/>
                  </a:moveTo>
                  <a:cubicBezTo>
                    <a:pt x="6619248" y="1861561"/>
                    <a:pt x="6619248" y="2751192"/>
                    <a:pt x="6619248" y="3895570"/>
                  </a:cubicBezTo>
                  <a:lnTo>
                    <a:pt x="0" y="3895570"/>
                  </a:lnTo>
                  <a:lnTo>
                    <a:pt x="0" y="940578"/>
                  </a:lnTo>
                  <a:cubicBezTo>
                    <a:pt x="0" y="627054"/>
                    <a:pt x="0" y="313523"/>
                    <a:pt x="0" y="0"/>
                  </a:cubicBezTo>
                  <a:lnTo>
                    <a:pt x="2799435" y="0"/>
                  </a:lnTo>
                  <a:cubicBezTo>
                    <a:pt x="4072706" y="239063"/>
                    <a:pt x="5345977" y="478127"/>
                    <a:pt x="6619248" y="717190"/>
                  </a:cubicBezTo>
                  <a:close/>
                </a:path>
              </a:pathLst>
            </a:custGeom>
            <a:blipFill>
              <a:blip r:embed="rId2"/>
              <a:stretch>
                <a:fillRect l="-1950" t="-37560" r="-75301" b="-10677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true" flipV="false" rot="0">
            <a:off x="5962039" y="2073627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355359" y="0"/>
                </a:moveTo>
                <a:lnTo>
                  <a:pt x="0" y="0"/>
                </a:lnTo>
                <a:lnTo>
                  <a:pt x="0" y="556335"/>
                </a:lnTo>
                <a:lnTo>
                  <a:pt x="355359" y="556335"/>
                </a:lnTo>
                <a:lnTo>
                  <a:pt x="35535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6427159" y="2073627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355359" y="0"/>
                </a:moveTo>
                <a:lnTo>
                  <a:pt x="0" y="0"/>
                </a:lnTo>
                <a:lnTo>
                  <a:pt x="0" y="556335"/>
                </a:lnTo>
                <a:lnTo>
                  <a:pt x="355359" y="556335"/>
                </a:lnTo>
                <a:lnTo>
                  <a:pt x="35535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6892280" y="2073627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355358" y="0"/>
                </a:moveTo>
                <a:lnTo>
                  <a:pt x="0" y="0"/>
                </a:lnTo>
                <a:lnTo>
                  <a:pt x="0" y="556335"/>
                </a:lnTo>
                <a:lnTo>
                  <a:pt x="355358" y="556335"/>
                </a:lnTo>
                <a:lnTo>
                  <a:pt x="35535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96411" y="657225"/>
            <a:ext cx="11144141" cy="1168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5"/>
              </a:lnSpc>
              <a:spcBef>
                <a:spcPct val="0"/>
              </a:spcBef>
            </a:pPr>
            <a:r>
              <a:rPr lang="en-US" sz="6861">
                <a:solidFill>
                  <a:srgbClr val="FFFFFF"/>
                </a:solidFill>
                <a:latin typeface="TT Octosquares Compressed"/>
              </a:rPr>
              <a:t>USING NETCAT TO LISTEN AND CONNECT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705199"/>
            <a:ext cx="6218938" cy="1081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66"/>
              </a:lnSpc>
              <a:spcBef>
                <a:spcPct val="0"/>
              </a:spcBef>
            </a:pPr>
            <a:r>
              <a:rPr lang="en-US" sz="2047">
                <a:solidFill>
                  <a:srgbClr val="FFFFFF"/>
                </a:solidFill>
                <a:latin typeface="Open Sans"/>
              </a:rPr>
              <a:t>Further upon the connection establishment, we could aquire certain information based on commands like </a:t>
            </a:r>
            <a:r>
              <a:rPr lang="en-US" sz="2047">
                <a:solidFill>
                  <a:srgbClr val="FF3131"/>
                </a:solidFill>
                <a:latin typeface="Open Sans"/>
              </a:rPr>
              <a:t>hostname, whoami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949776" y="-4085062"/>
            <a:ext cx="7146827" cy="10227524"/>
            <a:chOff x="0" y="0"/>
            <a:chExt cx="4406216" cy="63055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06216" cy="6305550"/>
            </a:xfrm>
            <a:custGeom>
              <a:avLst/>
              <a:gdLst/>
              <a:ahLst/>
              <a:cxnLst/>
              <a:rect r="r" b="b" t="t" l="l"/>
              <a:pathLst>
                <a:path h="6305550" w="4406216">
                  <a:moveTo>
                    <a:pt x="0" y="0"/>
                  </a:moveTo>
                  <a:lnTo>
                    <a:pt x="4406216" y="594360"/>
                  </a:lnTo>
                  <a:lnTo>
                    <a:pt x="3342906" y="6305550"/>
                  </a:lnTo>
                  <a:lnTo>
                    <a:pt x="1049517" y="5552440"/>
                  </a:lnTo>
                  <a:lnTo>
                    <a:pt x="1063310" y="4930140"/>
                  </a:lnTo>
                  <a:lnTo>
                    <a:pt x="195609" y="4716780"/>
                  </a:lnTo>
                  <a:close/>
                </a:path>
              </a:pathLst>
            </a:custGeom>
            <a:solidFill>
              <a:srgbClr val="FF121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1286140" y="5369868"/>
            <a:ext cx="3310410" cy="4917132"/>
            <a:chOff x="0" y="0"/>
            <a:chExt cx="4275074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5074" cy="6350000"/>
            </a:xfrm>
            <a:custGeom>
              <a:avLst/>
              <a:gdLst/>
              <a:ahLst/>
              <a:cxnLst/>
              <a:rect r="r" b="b" t="t" l="l"/>
              <a:pathLst>
                <a:path h="6350000" w="4275074">
                  <a:moveTo>
                    <a:pt x="4275074" y="0"/>
                  </a:moveTo>
                  <a:lnTo>
                    <a:pt x="2736723" y="6350000"/>
                  </a:lnTo>
                  <a:lnTo>
                    <a:pt x="0" y="6350000"/>
                  </a:lnTo>
                  <a:lnTo>
                    <a:pt x="1520444" y="0"/>
                  </a:lnTo>
                  <a:lnTo>
                    <a:pt x="4275074" y="0"/>
                  </a:lnTo>
                  <a:close/>
                </a:path>
              </a:pathLst>
            </a:custGeom>
            <a:solidFill>
              <a:srgbClr val="FF121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10549877" y="3103364"/>
            <a:ext cx="4770406" cy="126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05"/>
              </a:lnSpc>
              <a:spcBef>
                <a:spcPct val="0"/>
              </a:spcBef>
            </a:pPr>
            <a:r>
              <a:rPr lang="en-US" sz="7361">
                <a:solidFill>
                  <a:srgbClr val="FFFFFF"/>
                </a:solidFill>
                <a:latin typeface="TT Octosquares Compressed"/>
              </a:rPr>
              <a:t>CONCLUSION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549877" y="2247308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014997" y="2247308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480118" y="2247308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8" y="0"/>
                </a:lnTo>
                <a:lnTo>
                  <a:pt x="355358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549877" y="4759163"/>
            <a:ext cx="6218938" cy="1443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6"/>
              </a:lnSpc>
              <a:spcBef>
                <a:spcPct val="0"/>
              </a:spcBef>
            </a:pPr>
            <a:r>
              <a:rPr lang="en-US" sz="2047">
                <a:solidFill>
                  <a:srgbClr val="FFFFFF"/>
                </a:solidFill>
                <a:latin typeface="Open Sans"/>
              </a:rPr>
              <a:t>Throughout our presentation, we've traversed the intricate landscape of cybersecurity, exploring offensive tactics and defense strategies with diligence and curiosity.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49877" y="6930777"/>
            <a:ext cx="6218938" cy="719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6"/>
              </a:lnSpc>
              <a:spcBef>
                <a:spcPct val="0"/>
              </a:spcBef>
            </a:pPr>
            <a:r>
              <a:rPr lang="en-US" sz="2047">
                <a:solidFill>
                  <a:srgbClr val="12F1FF"/>
                </a:solidFill>
                <a:latin typeface="Open Sans"/>
              </a:rPr>
              <a:t>https://github.com/richXardx/Portfolio-Attack-W9-.git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549877" y="7780809"/>
            <a:ext cx="6218938" cy="35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6"/>
              </a:lnSpc>
              <a:spcBef>
                <a:spcPct val="0"/>
              </a:spcBef>
            </a:pPr>
            <a:r>
              <a:rPr lang="en-US" sz="2047">
                <a:solidFill>
                  <a:srgbClr val="FF3131"/>
                </a:solidFill>
                <a:latin typeface="Open Sans"/>
              </a:rPr>
              <a:t>GitHub repository link for all the files</a:t>
            </a:r>
          </a:p>
        </p:txBody>
      </p:sp>
      <p:grpSp>
        <p:nvGrpSpPr>
          <p:cNvPr name="Group 14" id="14"/>
          <p:cNvGrpSpPr/>
          <p:nvPr/>
        </p:nvGrpSpPr>
        <p:grpSpPr>
          <a:xfrm rot="-2700000">
            <a:off x="-666267" y="3751756"/>
            <a:ext cx="11023498" cy="6103235"/>
            <a:chOff x="0" y="0"/>
            <a:chExt cx="1261612" cy="698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61612" cy="698500"/>
            </a:xfrm>
            <a:custGeom>
              <a:avLst/>
              <a:gdLst/>
              <a:ahLst/>
              <a:cxnLst/>
              <a:rect r="r" b="b" t="t" l="l"/>
              <a:pathLst>
                <a:path h="698500" w="1261612">
                  <a:moveTo>
                    <a:pt x="1261612" y="349250"/>
                  </a:moveTo>
                  <a:lnTo>
                    <a:pt x="1058412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058412" y="0"/>
                  </a:lnTo>
                  <a:lnTo>
                    <a:pt x="1261612" y="349250"/>
                  </a:lnTo>
                  <a:close/>
                </a:path>
              </a:pathLst>
            </a:custGeom>
            <a:blipFill>
              <a:blip r:embed="rId7"/>
              <a:stretch>
                <a:fillRect l="0" t="-4185" r="0" b="-4185"/>
              </a:stretch>
            </a:blipFill>
          </p:spPr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061681" y="3220694"/>
            <a:ext cx="10164638" cy="3464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02"/>
              </a:lnSpc>
              <a:spcBef>
                <a:spcPct val="0"/>
              </a:spcBef>
            </a:pPr>
            <a:r>
              <a:rPr lang="en-US" sz="20287">
                <a:solidFill>
                  <a:srgbClr val="FFFFFF"/>
                </a:solidFill>
                <a:latin typeface="TT Octosquares Compressed"/>
              </a:rPr>
              <a:t>THANK YOU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390081" y="4189844"/>
            <a:ext cx="2671601" cy="1907312"/>
            <a:chOff x="0" y="0"/>
            <a:chExt cx="3562134" cy="254308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937740" y="0"/>
              <a:ext cx="1624394" cy="2543083"/>
            </a:xfrm>
            <a:custGeom>
              <a:avLst/>
              <a:gdLst/>
              <a:ahLst/>
              <a:cxnLst/>
              <a:rect r="r" b="b" t="t" l="l"/>
              <a:pathLst>
                <a:path h="2543083" w="1624394">
                  <a:moveTo>
                    <a:pt x="0" y="0"/>
                  </a:moveTo>
                  <a:lnTo>
                    <a:pt x="1624394" y="0"/>
                  </a:lnTo>
                  <a:lnTo>
                    <a:pt x="1624394" y="2543083"/>
                  </a:lnTo>
                  <a:lnTo>
                    <a:pt x="0" y="2543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953919" y="375255"/>
              <a:ext cx="1145005" cy="1792572"/>
            </a:xfrm>
            <a:custGeom>
              <a:avLst/>
              <a:gdLst/>
              <a:ahLst/>
              <a:cxnLst/>
              <a:rect r="r" b="b" t="t" l="l"/>
              <a:pathLst>
                <a:path h="1792572" w="1145005">
                  <a:moveTo>
                    <a:pt x="0" y="0"/>
                  </a:moveTo>
                  <a:lnTo>
                    <a:pt x="1145006" y="0"/>
                  </a:lnTo>
                  <a:lnTo>
                    <a:pt x="1145006" y="1792572"/>
                  </a:lnTo>
                  <a:lnTo>
                    <a:pt x="0" y="17925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614305"/>
              <a:ext cx="839619" cy="1314473"/>
            </a:xfrm>
            <a:custGeom>
              <a:avLst/>
              <a:gdLst/>
              <a:ahLst/>
              <a:cxnLst/>
              <a:rect r="r" b="b" t="t" l="l"/>
              <a:pathLst>
                <a:path h="1314473" w="839619">
                  <a:moveTo>
                    <a:pt x="0" y="0"/>
                  </a:moveTo>
                  <a:lnTo>
                    <a:pt x="839619" y="0"/>
                  </a:lnTo>
                  <a:lnTo>
                    <a:pt x="839619" y="1314473"/>
                  </a:lnTo>
                  <a:lnTo>
                    <a:pt x="0" y="1314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226319" y="4189844"/>
            <a:ext cx="2671601" cy="1907312"/>
            <a:chOff x="0" y="0"/>
            <a:chExt cx="3562134" cy="2543083"/>
          </a:xfrm>
        </p:grpSpPr>
        <p:sp>
          <p:nvSpPr>
            <p:cNvPr name="Freeform 12" id="12"/>
            <p:cNvSpPr/>
            <p:nvPr/>
          </p:nvSpPr>
          <p:spPr>
            <a:xfrm flipH="false" flipV="false" rot="-10800000">
              <a:off x="0" y="0"/>
              <a:ext cx="1624394" cy="2543083"/>
            </a:xfrm>
            <a:custGeom>
              <a:avLst/>
              <a:gdLst/>
              <a:ahLst/>
              <a:cxnLst/>
              <a:rect r="r" b="b" t="t" l="l"/>
              <a:pathLst>
                <a:path h="2543083" w="1624394">
                  <a:moveTo>
                    <a:pt x="0" y="0"/>
                  </a:moveTo>
                  <a:lnTo>
                    <a:pt x="1624394" y="0"/>
                  </a:lnTo>
                  <a:lnTo>
                    <a:pt x="1624394" y="2543083"/>
                  </a:lnTo>
                  <a:lnTo>
                    <a:pt x="0" y="25430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10800000">
              <a:off x="1463209" y="375255"/>
              <a:ext cx="1145005" cy="1792572"/>
            </a:xfrm>
            <a:custGeom>
              <a:avLst/>
              <a:gdLst/>
              <a:ahLst/>
              <a:cxnLst/>
              <a:rect r="r" b="b" t="t" l="l"/>
              <a:pathLst>
                <a:path h="1792572" w="1145005">
                  <a:moveTo>
                    <a:pt x="0" y="0"/>
                  </a:moveTo>
                  <a:lnTo>
                    <a:pt x="1145006" y="0"/>
                  </a:lnTo>
                  <a:lnTo>
                    <a:pt x="1145006" y="1792572"/>
                  </a:lnTo>
                  <a:lnTo>
                    <a:pt x="0" y="17925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-10800000">
              <a:off x="2722515" y="614305"/>
              <a:ext cx="839619" cy="1314473"/>
            </a:xfrm>
            <a:custGeom>
              <a:avLst/>
              <a:gdLst/>
              <a:ahLst/>
              <a:cxnLst/>
              <a:rect r="r" b="b" t="t" l="l"/>
              <a:pathLst>
                <a:path h="1314473" w="839619">
                  <a:moveTo>
                    <a:pt x="0" y="0"/>
                  </a:moveTo>
                  <a:lnTo>
                    <a:pt x="839619" y="0"/>
                  </a:lnTo>
                  <a:lnTo>
                    <a:pt x="839619" y="1314473"/>
                  </a:lnTo>
                  <a:lnTo>
                    <a:pt x="0" y="1314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362339" y="2914524"/>
            <a:ext cx="6509860" cy="2228976"/>
            <a:chOff x="0" y="0"/>
            <a:chExt cx="6350000" cy="21742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2174240"/>
            </a:xfrm>
            <a:custGeom>
              <a:avLst/>
              <a:gdLst/>
              <a:ahLst/>
              <a:cxnLst/>
              <a:rect r="r" b="b" t="t" l="l"/>
              <a:pathLst>
                <a:path h="2174240" w="6350000">
                  <a:moveTo>
                    <a:pt x="6350000" y="0"/>
                  </a:moveTo>
                  <a:lnTo>
                    <a:pt x="6350000" y="2174240"/>
                  </a:lnTo>
                  <a:lnTo>
                    <a:pt x="647700" y="2174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121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7189484" y="1028700"/>
            <a:ext cx="11098516" cy="3800132"/>
            <a:chOff x="0" y="0"/>
            <a:chExt cx="6350000" cy="21742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2174240"/>
            </a:xfrm>
            <a:custGeom>
              <a:avLst/>
              <a:gdLst/>
              <a:ahLst/>
              <a:cxnLst/>
              <a:rect r="r" b="b" t="t" l="l"/>
              <a:pathLst>
                <a:path h="2174240" w="6350000">
                  <a:moveTo>
                    <a:pt x="6350000" y="0"/>
                  </a:moveTo>
                  <a:lnTo>
                    <a:pt x="6350000" y="2174240"/>
                  </a:lnTo>
                  <a:lnTo>
                    <a:pt x="647700" y="2174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32140" r="0" b="-3214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361411" y="3109090"/>
            <a:ext cx="6000927" cy="1175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17"/>
              </a:lnSpc>
            </a:pPr>
            <a:r>
              <a:rPr lang="en-US" sz="8560">
                <a:solidFill>
                  <a:srgbClr val="FFFFFF"/>
                </a:solidFill>
                <a:latin typeface="TT Octosquares Compressed"/>
              </a:rPr>
              <a:t>USED RESOURCES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850798" y="239929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8" y="0"/>
                </a:lnTo>
                <a:lnTo>
                  <a:pt x="355358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315918" y="239929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781038" y="2399296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3443488" y="6554141"/>
            <a:ext cx="11401023" cy="2554603"/>
            <a:chOff x="0" y="0"/>
            <a:chExt cx="15201364" cy="3406138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195867"/>
              <a:ext cx="903667" cy="903667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2F1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39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1431094" y="-47625"/>
              <a:ext cx="3974250" cy="13430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latin typeface="Open Sans"/>
                </a:rPr>
                <a:t>ORACLE VM VIRTUAL BOX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21094" y="440056"/>
              <a:ext cx="661480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sz="1799">
                  <a:solidFill>
                    <a:srgbClr val="0B081D"/>
                  </a:solidFill>
                  <a:latin typeface="Open Sans Bold"/>
                </a:rPr>
                <a:t>01</a:t>
              </a:r>
            </a:p>
          </p:txBody>
        </p:sp>
        <p:grpSp>
          <p:nvGrpSpPr>
            <p:cNvPr name="Group 20" id="20"/>
            <p:cNvGrpSpPr/>
            <p:nvPr/>
          </p:nvGrpSpPr>
          <p:grpSpPr>
            <a:xfrm rot="0">
              <a:off x="9802138" y="195867"/>
              <a:ext cx="903667" cy="903667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2F1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3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11233233" y="301625"/>
              <a:ext cx="3968132" cy="6445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latin typeface="Open Sans"/>
                </a:rPr>
                <a:t>KALI LINUX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9923232" y="440056"/>
              <a:ext cx="661480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sz="1799">
                  <a:solidFill>
                    <a:srgbClr val="0B081D"/>
                  </a:solidFill>
                  <a:latin typeface="Open Sans Bold"/>
                </a:rPr>
                <a:t>02</a:t>
              </a:r>
            </a:p>
          </p:txBody>
        </p:sp>
        <p:grpSp>
          <p:nvGrpSpPr>
            <p:cNvPr name="Group 25" id="25"/>
            <p:cNvGrpSpPr/>
            <p:nvPr/>
          </p:nvGrpSpPr>
          <p:grpSpPr>
            <a:xfrm rot="0">
              <a:off x="9802138" y="2306603"/>
              <a:ext cx="903667" cy="903667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2F1FF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39"/>
                  </a:lnSpc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11233233" y="2412361"/>
              <a:ext cx="3874161" cy="6445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latin typeface="Open Sans"/>
                </a:rPr>
                <a:t>WIN2022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9923232" y="2550792"/>
              <a:ext cx="661480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sz="1799">
                  <a:solidFill>
                    <a:srgbClr val="0B081D"/>
                  </a:solidFill>
                  <a:latin typeface="Open Sans Bold"/>
                </a:rPr>
                <a:t>04</a:t>
              </a:r>
            </a:p>
          </p:txBody>
        </p:sp>
        <p:grpSp>
          <p:nvGrpSpPr>
            <p:cNvPr name="Group 30" id="30"/>
            <p:cNvGrpSpPr/>
            <p:nvPr/>
          </p:nvGrpSpPr>
          <p:grpSpPr>
            <a:xfrm rot="0">
              <a:off x="0" y="2306603"/>
              <a:ext cx="903667" cy="903667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2F1FF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39"/>
                  </a:lnSpc>
                </a:pPr>
              </a:p>
            </p:txBody>
          </p:sp>
        </p:grpSp>
        <p:sp>
          <p:nvSpPr>
            <p:cNvPr name="TextBox 33" id="33"/>
            <p:cNvSpPr txBox="true"/>
            <p:nvPr/>
          </p:nvSpPr>
          <p:spPr>
            <a:xfrm rot="0">
              <a:off x="1431094" y="2063111"/>
              <a:ext cx="3874161" cy="13430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latin typeface="Open Sans"/>
                </a:rPr>
                <a:t>MS2 metasploitable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121094" y="2550792"/>
              <a:ext cx="661480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sz="1799">
                  <a:solidFill>
                    <a:srgbClr val="0B081D"/>
                  </a:solidFill>
                  <a:latin typeface="Open Sans Bold"/>
                </a:rPr>
                <a:t>03</a:t>
              </a: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361411" y="4265471"/>
            <a:ext cx="6218938" cy="719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6"/>
              </a:lnSpc>
              <a:spcBef>
                <a:spcPct val="0"/>
              </a:spcBef>
            </a:pPr>
            <a:r>
              <a:rPr lang="en-US" sz="2047">
                <a:solidFill>
                  <a:srgbClr val="FFFFFF"/>
                </a:solidFill>
                <a:latin typeface="Open Sans"/>
              </a:rPr>
              <a:t>All these were made available from the provided Files. Or other available internet resources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055675" y="2502410"/>
            <a:ext cx="5630748" cy="1471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85"/>
              </a:lnSpc>
              <a:spcBef>
                <a:spcPct val="0"/>
              </a:spcBef>
            </a:pPr>
            <a:r>
              <a:rPr lang="en-US" sz="8560">
                <a:solidFill>
                  <a:srgbClr val="FFFFFF"/>
                </a:solidFill>
                <a:latin typeface="TT Octosquares Compressed"/>
              </a:rPr>
              <a:t>APPROACH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055675" y="2117525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520796" y="2117525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8" y="0"/>
                </a:lnTo>
                <a:lnTo>
                  <a:pt x="355358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985916" y="2117525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686424" y="4026738"/>
            <a:ext cx="677751" cy="67775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121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8759744" y="3926740"/>
            <a:ext cx="4557428" cy="1543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"/>
              </a:rPr>
              <a:t>As instructed, we ran attack to conduct RED TEAM EXERCISES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794344" y="5904037"/>
            <a:ext cx="4557428" cy="2066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Open Sans"/>
              </a:rPr>
              <a:t>We ran scripts on DVWA and also made a script of our own to further bost the learning outcome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77244" y="4202736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B081D"/>
                </a:solidFill>
                <a:latin typeface="Open Sans Bold"/>
              </a:rPr>
              <a:t>01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7686424" y="6021624"/>
            <a:ext cx="677751" cy="67775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121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7777244" y="6197622"/>
            <a:ext cx="4961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0B081D"/>
                </a:solidFill>
                <a:latin typeface="Open Sans Bold"/>
              </a:rPr>
              <a:t>02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767511" y="-378154"/>
            <a:ext cx="5388994" cy="11417736"/>
            <a:chOff x="0" y="0"/>
            <a:chExt cx="1419323" cy="30071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19323" cy="3007140"/>
            </a:xfrm>
            <a:custGeom>
              <a:avLst/>
              <a:gdLst/>
              <a:ahLst/>
              <a:cxnLst/>
              <a:rect r="r" b="b" t="t" l="l"/>
              <a:pathLst>
                <a:path h="3007140" w="1419323">
                  <a:moveTo>
                    <a:pt x="0" y="0"/>
                  </a:moveTo>
                  <a:lnTo>
                    <a:pt x="1419323" y="0"/>
                  </a:lnTo>
                  <a:lnTo>
                    <a:pt x="1419323" y="3007140"/>
                  </a:lnTo>
                  <a:lnTo>
                    <a:pt x="0" y="3007140"/>
                  </a:lnTo>
                  <a:close/>
                </a:path>
              </a:pathLst>
            </a:custGeom>
            <a:solidFill>
              <a:srgbClr val="FF121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419323" cy="30452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28458" y="3288797"/>
            <a:ext cx="10096841" cy="5942209"/>
            <a:chOff x="0" y="0"/>
            <a:chExt cx="6619248" cy="389557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19248" cy="3895570"/>
            </a:xfrm>
            <a:custGeom>
              <a:avLst/>
              <a:gdLst/>
              <a:ahLst/>
              <a:cxnLst/>
              <a:rect r="r" b="b" t="t" l="l"/>
              <a:pathLst>
                <a:path h="3895570" w="6619248">
                  <a:moveTo>
                    <a:pt x="6619248" y="717190"/>
                  </a:moveTo>
                  <a:cubicBezTo>
                    <a:pt x="6619248" y="1861561"/>
                    <a:pt x="6619248" y="2751192"/>
                    <a:pt x="6619248" y="3895570"/>
                  </a:cubicBezTo>
                  <a:lnTo>
                    <a:pt x="0" y="3895570"/>
                  </a:lnTo>
                  <a:lnTo>
                    <a:pt x="0" y="940578"/>
                  </a:lnTo>
                  <a:cubicBezTo>
                    <a:pt x="0" y="627054"/>
                    <a:pt x="0" y="313523"/>
                    <a:pt x="0" y="0"/>
                  </a:cubicBezTo>
                  <a:lnTo>
                    <a:pt x="2799435" y="0"/>
                  </a:lnTo>
                  <a:cubicBezTo>
                    <a:pt x="4072706" y="239063"/>
                    <a:pt x="5345977" y="478127"/>
                    <a:pt x="6619248" y="717190"/>
                  </a:cubicBezTo>
                  <a:close/>
                </a:path>
              </a:pathLst>
            </a:custGeom>
            <a:blipFill>
              <a:blip r:embed="rId3"/>
              <a:stretch>
                <a:fillRect l="-3236" t="-17593" r="-2193" b="-16765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19523" y="730851"/>
            <a:ext cx="5630748" cy="1168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5"/>
              </a:lnSpc>
              <a:spcBef>
                <a:spcPct val="0"/>
              </a:spcBef>
            </a:pPr>
            <a:r>
              <a:rPr lang="en-US" sz="6861">
                <a:solidFill>
                  <a:srgbClr val="FFFFFF"/>
                </a:solidFill>
                <a:latin typeface="TT Octosquares Compressed"/>
              </a:rPr>
              <a:t>ATOMIC RED TEAM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0668341" y="2309619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133462" y="2309619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598582" y="2309619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668341" y="4705199"/>
            <a:ext cx="6218938" cy="719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6"/>
              </a:lnSpc>
              <a:spcBef>
                <a:spcPct val="0"/>
              </a:spcBef>
            </a:pPr>
            <a:r>
              <a:rPr lang="en-US" sz="2047">
                <a:solidFill>
                  <a:srgbClr val="FFFFFF"/>
                </a:solidFill>
                <a:latin typeface="Open Sans"/>
              </a:rPr>
              <a:t>We downloaded the Attack Modules from a github repository owned by a CS Team, “Red Cranary”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668341" y="5876330"/>
            <a:ext cx="6218938" cy="1081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6"/>
              </a:lnSpc>
              <a:spcBef>
                <a:spcPct val="0"/>
              </a:spcBef>
            </a:pPr>
            <a:r>
              <a:rPr lang="en-US" sz="2047">
                <a:solidFill>
                  <a:srgbClr val="FFFFFF"/>
                </a:solidFill>
                <a:latin typeface="Open Sans"/>
              </a:rPr>
              <a:t>As per instructed installed the Modules on the Device by using powershell 7 and imported the module.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668341" y="7252607"/>
            <a:ext cx="6218938" cy="1081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6"/>
              </a:lnSpc>
              <a:spcBef>
                <a:spcPct val="0"/>
              </a:spcBef>
            </a:pPr>
            <a:r>
              <a:rPr lang="en-US" sz="2047">
                <a:solidFill>
                  <a:srgbClr val="FFFFFF"/>
                </a:solidFill>
                <a:latin typeface="Open Sans"/>
              </a:rPr>
              <a:t>We used </a:t>
            </a:r>
            <a:r>
              <a:rPr lang="en-US" sz="2047">
                <a:solidFill>
                  <a:srgbClr val="FF3131"/>
                </a:solidFill>
                <a:latin typeface="Open Sans"/>
              </a:rPr>
              <a:t>powershell -exec bypass </a:t>
            </a:r>
            <a:r>
              <a:rPr lang="en-US" sz="2047">
                <a:solidFill>
                  <a:srgbClr val="FFFFFF"/>
                </a:solidFill>
                <a:latin typeface="Open Sans"/>
              </a:rPr>
              <a:t>command to  execute code for demonstrating having no admin level access.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668341" y="3088772"/>
            <a:ext cx="5630748" cy="1168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5"/>
              </a:lnSpc>
              <a:spcBef>
                <a:spcPct val="0"/>
              </a:spcBef>
            </a:pPr>
            <a:r>
              <a:rPr lang="en-US" sz="6861">
                <a:solidFill>
                  <a:srgbClr val="FF3131"/>
                </a:solidFill>
                <a:latin typeface="TT Octosquares Compressed Bold"/>
              </a:rPr>
              <a:t>T1016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782192" y="9335863"/>
            <a:ext cx="2326720" cy="754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9"/>
              </a:lnSpc>
              <a:spcBef>
                <a:spcPct val="0"/>
              </a:spcBef>
            </a:pPr>
            <a:r>
              <a:rPr lang="en-US" sz="4435">
                <a:solidFill>
                  <a:srgbClr val="12F1FF"/>
                </a:solidFill>
                <a:latin typeface="TT Octosquares Compressed"/>
              </a:rPr>
              <a:t>WIN2022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67511" y="-378154"/>
            <a:ext cx="5388994" cy="11417736"/>
            <a:chOff x="0" y="0"/>
            <a:chExt cx="1419323" cy="30071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19323" cy="3007140"/>
            </a:xfrm>
            <a:custGeom>
              <a:avLst/>
              <a:gdLst/>
              <a:ahLst/>
              <a:cxnLst/>
              <a:rect r="r" b="b" t="t" l="l"/>
              <a:pathLst>
                <a:path h="3007140" w="1419323">
                  <a:moveTo>
                    <a:pt x="0" y="0"/>
                  </a:moveTo>
                  <a:lnTo>
                    <a:pt x="1419323" y="0"/>
                  </a:lnTo>
                  <a:lnTo>
                    <a:pt x="1419323" y="3007140"/>
                  </a:lnTo>
                  <a:lnTo>
                    <a:pt x="0" y="3007140"/>
                  </a:lnTo>
                  <a:close/>
                </a:path>
              </a:pathLst>
            </a:custGeom>
            <a:solidFill>
              <a:srgbClr val="FF121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419323" cy="30452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28458" y="3288797"/>
            <a:ext cx="10096841" cy="5942209"/>
            <a:chOff x="0" y="0"/>
            <a:chExt cx="6619248" cy="389557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19248" cy="3895570"/>
            </a:xfrm>
            <a:custGeom>
              <a:avLst/>
              <a:gdLst/>
              <a:ahLst/>
              <a:cxnLst/>
              <a:rect r="r" b="b" t="t" l="l"/>
              <a:pathLst>
                <a:path h="3895570" w="6619248">
                  <a:moveTo>
                    <a:pt x="6619248" y="717190"/>
                  </a:moveTo>
                  <a:cubicBezTo>
                    <a:pt x="6619248" y="1861561"/>
                    <a:pt x="6619248" y="2751192"/>
                    <a:pt x="6619248" y="3895570"/>
                  </a:cubicBezTo>
                  <a:lnTo>
                    <a:pt x="0" y="3895570"/>
                  </a:lnTo>
                  <a:lnTo>
                    <a:pt x="0" y="940578"/>
                  </a:lnTo>
                  <a:cubicBezTo>
                    <a:pt x="0" y="627054"/>
                    <a:pt x="0" y="313523"/>
                    <a:pt x="0" y="0"/>
                  </a:cubicBezTo>
                  <a:lnTo>
                    <a:pt x="2799435" y="0"/>
                  </a:lnTo>
                  <a:cubicBezTo>
                    <a:pt x="4072706" y="239063"/>
                    <a:pt x="5345977" y="478127"/>
                    <a:pt x="6619248" y="717190"/>
                  </a:cubicBezTo>
                  <a:close/>
                </a:path>
              </a:pathLst>
            </a:custGeom>
            <a:blipFill>
              <a:blip r:embed="rId3"/>
              <a:stretch>
                <a:fillRect l="0" t="-6678" r="0" b="-20759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0668341" y="2309619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133462" y="2309619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598582" y="2309619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461505" y="772105"/>
            <a:ext cx="5630748" cy="1168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5"/>
              </a:lnSpc>
              <a:spcBef>
                <a:spcPct val="0"/>
              </a:spcBef>
            </a:pPr>
            <a:r>
              <a:rPr lang="en-US" sz="6861">
                <a:solidFill>
                  <a:srgbClr val="FFFFFF"/>
                </a:solidFill>
                <a:latin typeface="TT Octosquares Compressed"/>
              </a:rPr>
              <a:t>ATOMIC RED TEAM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68341" y="3088772"/>
            <a:ext cx="5630748" cy="1168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5"/>
              </a:lnSpc>
              <a:spcBef>
                <a:spcPct val="0"/>
              </a:spcBef>
            </a:pPr>
            <a:r>
              <a:rPr lang="en-US" sz="6861">
                <a:solidFill>
                  <a:srgbClr val="FF3131"/>
                </a:solidFill>
                <a:latin typeface="TT Octosquares Compressed Bold"/>
              </a:rPr>
              <a:t>T1016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68341" y="4705199"/>
            <a:ext cx="6218938" cy="3253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6"/>
              </a:lnSpc>
            </a:pPr>
            <a:r>
              <a:rPr lang="en-US" sz="2047">
                <a:solidFill>
                  <a:srgbClr val="FFFFFF"/>
                </a:solidFill>
                <a:latin typeface="Open Sans"/>
              </a:rPr>
              <a:t>We invoked T1016 to get details about the target operating system and configuration.</a:t>
            </a:r>
          </a:p>
          <a:p>
            <a:pPr algn="l">
              <a:lnSpc>
                <a:spcPts val="2866"/>
              </a:lnSpc>
            </a:pPr>
          </a:p>
          <a:p>
            <a:pPr algn="l">
              <a:lnSpc>
                <a:spcPts val="2866"/>
              </a:lnSpc>
            </a:pPr>
            <a:r>
              <a:rPr lang="en-US" sz="2047">
                <a:solidFill>
                  <a:srgbClr val="FFFFFF"/>
                </a:solidFill>
                <a:latin typeface="Open Sans"/>
              </a:rPr>
              <a:t>The </a:t>
            </a:r>
            <a:r>
              <a:rPr lang="en-US" sz="2047">
                <a:solidFill>
                  <a:srgbClr val="FF3131"/>
                </a:solidFill>
                <a:latin typeface="Open Sans"/>
              </a:rPr>
              <a:t>Invoke-AtomicTest T1016 -ShowDetailsBrief</a:t>
            </a:r>
          </a:p>
          <a:p>
            <a:pPr algn="l">
              <a:lnSpc>
                <a:spcPts val="2866"/>
              </a:lnSpc>
            </a:pPr>
            <a:r>
              <a:rPr lang="en-US" sz="2047">
                <a:solidFill>
                  <a:srgbClr val="FFFFFF"/>
                </a:solidFill>
                <a:latin typeface="Open Sans"/>
              </a:rPr>
              <a:t>shows the list of attacks.</a:t>
            </a:r>
          </a:p>
          <a:p>
            <a:pPr algn="l">
              <a:lnSpc>
                <a:spcPts val="2866"/>
              </a:lnSpc>
            </a:pPr>
          </a:p>
          <a:p>
            <a:pPr algn="l">
              <a:lnSpc>
                <a:spcPts val="2866"/>
              </a:lnSpc>
            </a:pPr>
            <a:r>
              <a:rPr lang="en-US" sz="2047">
                <a:solidFill>
                  <a:srgbClr val="FFFFFF"/>
                </a:solidFill>
                <a:latin typeface="Open Sans"/>
              </a:rPr>
              <a:t>Using</a:t>
            </a:r>
          </a:p>
          <a:p>
            <a:pPr algn="l">
              <a:lnSpc>
                <a:spcPts val="2866"/>
              </a:lnSpc>
            </a:pPr>
            <a:r>
              <a:rPr lang="en-US" sz="2047">
                <a:solidFill>
                  <a:srgbClr val="FFFFFF"/>
                </a:solidFill>
                <a:latin typeface="Open Sans"/>
                <a:ea typeface="Open Sans"/>
              </a:rPr>
              <a:t>Invoke-AtomicTest T﻿1016 -ShowDetails</a:t>
            </a:r>
          </a:p>
          <a:p>
            <a:pPr algn="l">
              <a:lnSpc>
                <a:spcPts val="2866"/>
              </a:lnSpc>
              <a:spcBef>
                <a:spcPct val="0"/>
              </a:spcBef>
            </a:pPr>
            <a:r>
              <a:rPr lang="en-US" sz="2047">
                <a:solidFill>
                  <a:srgbClr val="FFFFFF"/>
                </a:solidFill>
                <a:latin typeface="Open Sans"/>
              </a:rPr>
              <a:t>will show more details about the technique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782192" y="9335863"/>
            <a:ext cx="2326720" cy="754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9"/>
              </a:lnSpc>
              <a:spcBef>
                <a:spcPct val="0"/>
              </a:spcBef>
            </a:pPr>
            <a:r>
              <a:rPr lang="en-US" sz="4435">
                <a:solidFill>
                  <a:srgbClr val="12F1FF"/>
                </a:solidFill>
                <a:latin typeface="TT Octosquares Compressed"/>
              </a:rPr>
              <a:t>WIN2022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67511" y="-378154"/>
            <a:ext cx="5388994" cy="11417736"/>
            <a:chOff x="0" y="0"/>
            <a:chExt cx="1419323" cy="30071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19323" cy="3007140"/>
            </a:xfrm>
            <a:custGeom>
              <a:avLst/>
              <a:gdLst/>
              <a:ahLst/>
              <a:cxnLst/>
              <a:rect r="r" b="b" t="t" l="l"/>
              <a:pathLst>
                <a:path h="3007140" w="1419323">
                  <a:moveTo>
                    <a:pt x="0" y="0"/>
                  </a:moveTo>
                  <a:lnTo>
                    <a:pt x="1419323" y="0"/>
                  </a:lnTo>
                  <a:lnTo>
                    <a:pt x="1419323" y="3007140"/>
                  </a:lnTo>
                  <a:lnTo>
                    <a:pt x="0" y="3007140"/>
                  </a:lnTo>
                  <a:close/>
                </a:path>
              </a:pathLst>
            </a:custGeom>
            <a:solidFill>
              <a:srgbClr val="FF121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419323" cy="30452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28458" y="3288797"/>
            <a:ext cx="10096841" cy="5942209"/>
            <a:chOff x="0" y="0"/>
            <a:chExt cx="6619248" cy="389557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19248" cy="3895570"/>
            </a:xfrm>
            <a:custGeom>
              <a:avLst/>
              <a:gdLst/>
              <a:ahLst/>
              <a:cxnLst/>
              <a:rect r="r" b="b" t="t" l="l"/>
              <a:pathLst>
                <a:path h="3895570" w="6619248">
                  <a:moveTo>
                    <a:pt x="6619248" y="717190"/>
                  </a:moveTo>
                  <a:cubicBezTo>
                    <a:pt x="6619248" y="1861561"/>
                    <a:pt x="6619248" y="2751192"/>
                    <a:pt x="6619248" y="3895570"/>
                  </a:cubicBezTo>
                  <a:lnTo>
                    <a:pt x="0" y="3895570"/>
                  </a:lnTo>
                  <a:lnTo>
                    <a:pt x="0" y="940578"/>
                  </a:lnTo>
                  <a:cubicBezTo>
                    <a:pt x="0" y="627054"/>
                    <a:pt x="0" y="313523"/>
                    <a:pt x="0" y="0"/>
                  </a:cubicBezTo>
                  <a:lnTo>
                    <a:pt x="2799435" y="0"/>
                  </a:lnTo>
                  <a:cubicBezTo>
                    <a:pt x="4072706" y="239063"/>
                    <a:pt x="5345977" y="478127"/>
                    <a:pt x="6619248" y="717190"/>
                  </a:cubicBezTo>
                  <a:close/>
                </a:path>
              </a:pathLst>
            </a:custGeom>
            <a:blipFill>
              <a:blip r:embed="rId3"/>
              <a:stretch>
                <a:fillRect l="0" t="-7015" r="0" b="-20422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0668341" y="2309619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133462" y="2309619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598582" y="2309619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461505" y="772105"/>
            <a:ext cx="5630748" cy="1168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5"/>
              </a:lnSpc>
              <a:spcBef>
                <a:spcPct val="0"/>
              </a:spcBef>
            </a:pPr>
            <a:r>
              <a:rPr lang="en-US" sz="6861">
                <a:solidFill>
                  <a:srgbClr val="FFFFFF"/>
                </a:solidFill>
                <a:latin typeface="TT Octosquares Compressed"/>
              </a:rPr>
              <a:t>ATOMIC RED TEAM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68341" y="3088772"/>
            <a:ext cx="5630748" cy="1168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5"/>
              </a:lnSpc>
              <a:spcBef>
                <a:spcPct val="0"/>
              </a:spcBef>
            </a:pPr>
            <a:r>
              <a:rPr lang="en-US" sz="6861">
                <a:solidFill>
                  <a:srgbClr val="FF3131"/>
                </a:solidFill>
                <a:latin typeface="TT Octosquares Compressed Bold"/>
              </a:rPr>
              <a:t>T1016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68341" y="4705199"/>
            <a:ext cx="6218938" cy="2529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6"/>
              </a:lnSpc>
            </a:pPr>
            <a:r>
              <a:rPr lang="en-US" sz="2047">
                <a:solidFill>
                  <a:srgbClr val="FFFFFF"/>
                </a:solidFill>
                <a:latin typeface="Open Sans"/>
              </a:rPr>
              <a:t>We did attack 1</a:t>
            </a:r>
          </a:p>
          <a:p>
            <a:pPr algn="l">
              <a:lnSpc>
                <a:spcPts val="2866"/>
              </a:lnSpc>
            </a:pPr>
          </a:p>
          <a:p>
            <a:pPr algn="l">
              <a:lnSpc>
                <a:spcPts val="2866"/>
              </a:lnSpc>
            </a:pPr>
            <a:r>
              <a:rPr lang="en-US" sz="2047">
                <a:solidFill>
                  <a:srgbClr val="FFFFFF"/>
                </a:solidFill>
                <a:latin typeface="Open Sans"/>
              </a:rPr>
              <a:t>The attack result shows the IPv4 address and other necessary information about the OS</a:t>
            </a:r>
          </a:p>
          <a:p>
            <a:pPr algn="l">
              <a:lnSpc>
                <a:spcPts val="2866"/>
              </a:lnSpc>
            </a:pPr>
          </a:p>
          <a:p>
            <a:pPr algn="l">
              <a:lnSpc>
                <a:spcPts val="2866"/>
              </a:lnSpc>
              <a:spcBef>
                <a:spcPct val="0"/>
              </a:spcBef>
            </a:pPr>
            <a:r>
              <a:rPr lang="en-US" sz="2047">
                <a:solidFill>
                  <a:srgbClr val="FFFFFF"/>
                </a:solidFill>
                <a:latin typeface="Open Sans"/>
              </a:rPr>
              <a:t>It also shows the physical address as well as other necessary information about the Admin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782192" y="9335863"/>
            <a:ext cx="2326720" cy="754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9"/>
              </a:lnSpc>
              <a:spcBef>
                <a:spcPct val="0"/>
              </a:spcBef>
            </a:pPr>
            <a:r>
              <a:rPr lang="en-US" sz="4435">
                <a:solidFill>
                  <a:srgbClr val="12F1FF"/>
                </a:solidFill>
                <a:latin typeface="TT Octosquares Compressed"/>
              </a:rPr>
              <a:t>WIN2022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192783" y="0"/>
            <a:ext cx="5388994" cy="11417736"/>
            <a:chOff x="0" y="0"/>
            <a:chExt cx="1419323" cy="30071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19323" cy="3007140"/>
            </a:xfrm>
            <a:custGeom>
              <a:avLst/>
              <a:gdLst/>
              <a:ahLst/>
              <a:cxnLst/>
              <a:rect r="r" b="b" t="t" l="l"/>
              <a:pathLst>
                <a:path h="3007140" w="1419323">
                  <a:moveTo>
                    <a:pt x="0" y="0"/>
                  </a:moveTo>
                  <a:lnTo>
                    <a:pt x="1419323" y="0"/>
                  </a:lnTo>
                  <a:lnTo>
                    <a:pt x="1419323" y="3007140"/>
                  </a:lnTo>
                  <a:lnTo>
                    <a:pt x="0" y="3007140"/>
                  </a:lnTo>
                  <a:close/>
                </a:path>
              </a:pathLst>
            </a:custGeom>
            <a:solidFill>
              <a:srgbClr val="FF121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419323" cy="30452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996751" y="3813578"/>
            <a:ext cx="10096841" cy="5942209"/>
            <a:chOff x="0" y="0"/>
            <a:chExt cx="6619248" cy="389557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19248" cy="3895570"/>
            </a:xfrm>
            <a:custGeom>
              <a:avLst/>
              <a:gdLst/>
              <a:ahLst/>
              <a:cxnLst/>
              <a:rect r="r" b="b" t="t" l="l"/>
              <a:pathLst>
                <a:path h="3895570" w="6619248">
                  <a:moveTo>
                    <a:pt x="6619248" y="717190"/>
                  </a:moveTo>
                  <a:cubicBezTo>
                    <a:pt x="6619248" y="1861561"/>
                    <a:pt x="6619248" y="2751192"/>
                    <a:pt x="6619248" y="3895570"/>
                  </a:cubicBezTo>
                  <a:lnTo>
                    <a:pt x="0" y="3895570"/>
                  </a:lnTo>
                  <a:lnTo>
                    <a:pt x="0" y="940578"/>
                  </a:lnTo>
                  <a:cubicBezTo>
                    <a:pt x="0" y="627054"/>
                    <a:pt x="0" y="313523"/>
                    <a:pt x="0" y="0"/>
                  </a:cubicBezTo>
                  <a:lnTo>
                    <a:pt x="2799435" y="0"/>
                  </a:lnTo>
                  <a:cubicBezTo>
                    <a:pt x="4072706" y="239063"/>
                    <a:pt x="5345977" y="478127"/>
                    <a:pt x="6619248" y="717190"/>
                  </a:cubicBezTo>
                  <a:close/>
                </a:path>
              </a:pathLst>
            </a:custGeom>
            <a:blipFill>
              <a:blip r:embed="rId3"/>
              <a:stretch>
                <a:fillRect l="0" t="-13718" r="0" b="-13718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true" flipV="false" rot="0">
            <a:off x="5962039" y="2073627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355359" y="0"/>
                </a:moveTo>
                <a:lnTo>
                  <a:pt x="0" y="0"/>
                </a:lnTo>
                <a:lnTo>
                  <a:pt x="0" y="556335"/>
                </a:lnTo>
                <a:lnTo>
                  <a:pt x="355359" y="556335"/>
                </a:lnTo>
                <a:lnTo>
                  <a:pt x="35535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6427159" y="2073627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355359" y="0"/>
                </a:moveTo>
                <a:lnTo>
                  <a:pt x="0" y="0"/>
                </a:lnTo>
                <a:lnTo>
                  <a:pt x="0" y="556335"/>
                </a:lnTo>
                <a:lnTo>
                  <a:pt x="355359" y="556335"/>
                </a:lnTo>
                <a:lnTo>
                  <a:pt x="35535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6892280" y="2073627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355358" y="0"/>
                </a:moveTo>
                <a:lnTo>
                  <a:pt x="0" y="0"/>
                </a:lnTo>
                <a:lnTo>
                  <a:pt x="0" y="556335"/>
                </a:lnTo>
                <a:lnTo>
                  <a:pt x="355358" y="556335"/>
                </a:lnTo>
                <a:lnTo>
                  <a:pt x="35535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953941" y="904875"/>
            <a:ext cx="5630748" cy="1168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5"/>
              </a:lnSpc>
              <a:spcBef>
                <a:spcPct val="0"/>
              </a:spcBef>
            </a:pPr>
            <a:r>
              <a:rPr lang="en-US" sz="6861">
                <a:solidFill>
                  <a:srgbClr val="FFFFFF"/>
                </a:solidFill>
                <a:latin typeface="TT Octosquares Compressed"/>
              </a:rPr>
              <a:t>ATOMIC RED TEAM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16890" y="3340127"/>
            <a:ext cx="5630748" cy="1168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605"/>
              </a:lnSpc>
              <a:spcBef>
                <a:spcPct val="0"/>
              </a:spcBef>
            </a:pPr>
            <a:r>
              <a:rPr lang="en-US" sz="6861">
                <a:solidFill>
                  <a:srgbClr val="FF3131"/>
                </a:solidFill>
                <a:latin typeface="TT Octosquares Compressed Bold"/>
              </a:rPr>
              <a:t>T1548.002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4705199"/>
            <a:ext cx="6218938" cy="2891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66"/>
              </a:lnSpc>
            </a:pPr>
            <a:r>
              <a:rPr lang="en-US" sz="2047">
                <a:solidFill>
                  <a:srgbClr val="FFFFFF"/>
                </a:solidFill>
                <a:latin typeface="Open Sans"/>
              </a:rPr>
              <a:t>We did more attacks, this attack is worth mentionable</a:t>
            </a:r>
          </a:p>
          <a:p>
            <a:pPr algn="r">
              <a:lnSpc>
                <a:spcPts val="2866"/>
              </a:lnSpc>
            </a:pPr>
          </a:p>
          <a:p>
            <a:pPr algn="r">
              <a:lnSpc>
                <a:spcPts val="2866"/>
              </a:lnSpc>
            </a:pPr>
            <a:r>
              <a:rPr lang="en-US" sz="2047">
                <a:solidFill>
                  <a:srgbClr val="FFFFFF"/>
                </a:solidFill>
                <a:latin typeface="Open Sans"/>
              </a:rPr>
              <a:t>T1548.002 is known as Abuse Elevation Control Mechanism</a:t>
            </a:r>
          </a:p>
          <a:p>
            <a:pPr algn="r">
              <a:lnSpc>
                <a:spcPts val="2866"/>
              </a:lnSpc>
            </a:pPr>
          </a:p>
          <a:p>
            <a:pPr algn="r">
              <a:lnSpc>
                <a:spcPts val="2866"/>
              </a:lnSpc>
            </a:pPr>
            <a:r>
              <a:rPr lang="en-US" sz="2047">
                <a:solidFill>
                  <a:srgbClr val="FFFFFF"/>
                </a:solidFill>
                <a:latin typeface="Open Sans"/>
              </a:rPr>
              <a:t>Upon investigating, we ran attack 1</a:t>
            </a:r>
          </a:p>
          <a:p>
            <a:pPr algn="r">
              <a:lnSpc>
                <a:spcPts val="2866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5906599" y="9335863"/>
            <a:ext cx="2326720" cy="754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9"/>
              </a:lnSpc>
              <a:spcBef>
                <a:spcPct val="0"/>
              </a:spcBef>
            </a:pPr>
            <a:r>
              <a:rPr lang="en-US" sz="4435">
                <a:solidFill>
                  <a:srgbClr val="12F1FF"/>
                </a:solidFill>
                <a:latin typeface="TT Octosquares Compressed"/>
              </a:rPr>
              <a:t>WIN2022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192783" y="0"/>
            <a:ext cx="5388994" cy="11417736"/>
            <a:chOff x="0" y="0"/>
            <a:chExt cx="1419323" cy="30071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19323" cy="3007140"/>
            </a:xfrm>
            <a:custGeom>
              <a:avLst/>
              <a:gdLst/>
              <a:ahLst/>
              <a:cxnLst/>
              <a:rect r="r" b="b" t="t" l="l"/>
              <a:pathLst>
                <a:path h="3007140" w="1419323">
                  <a:moveTo>
                    <a:pt x="0" y="0"/>
                  </a:moveTo>
                  <a:lnTo>
                    <a:pt x="1419323" y="0"/>
                  </a:lnTo>
                  <a:lnTo>
                    <a:pt x="1419323" y="3007140"/>
                  </a:lnTo>
                  <a:lnTo>
                    <a:pt x="0" y="3007140"/>
                  </a:lnTo>
                  <a:close/>
                </a:path>
              </a:pathLst>
            </a:custGeom>
            <a:solidFill>
              <a:srgbClr val="FF121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419323" cy="30452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996751" y="3813578"/>
            <a:ext cx="10096841" cy="5942209"/>
            <a:chOff x="0" y="0"/>
            <a:chExt cx="6619248" cy="389557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19248" cy="3895570"/>
            </a:xfrm>
            <a:custGeom>
              <a:avLst/>
              <a:gdLst/>
              <a:ahLst/>
              <a:cxnLst/>
              <a:rect r="r" b="b" t="t" l="l"/>
              <a:pathLst>
                <a:path h="3895570" w="6619248">
                  <a:moveTo>
                    <a:pt x="6619248" y="717190"/>
                  </a:moveTo>
                  <a:cubicBezTo>
                    <a:pt x="6619248" y="1861561"/>
                    <a:pt x="6619248" y="2751192"/>
                    <a:pt x="6619248" y="3895570"/>
                  </a:cubicBezTo>
                  <a:lnTo>
                    <a:pt x="0" y="3895570"/>
                  </a:lnTo>
                  <a:lnTo>
                    <a:pt x="0" y="940578"/>
                  </a:lnTo>
                  <a:cubicBezTo>
                    <a:pt x="0" y="627054"/>
                    <a:pt x="0" y="313523"/>
                    <a:pt x="0" y="0"/>
                  </a:cubicBezTo>
                  <a:lnTo>
                    <a:pt x="2799435" y="0"/>
                  </a:lnTo>
                  <a:cubicBezTo>
                    <a:pt x="4072706" y="239063"/>
                    <a:pt x="5345977" y="478127"/>
                    <a:pt x="6619248" y="717190"/>
                  </a:cubicBezTo>
                  <a:close/>
                </a:path>
              </a:pathLst>
            </a:custGeom>
            <a:blipFill>
              <a:blip r:embed="rId3"/>
              <a:stretch>
                <a:fillRect l="0" t="-18736" r="0" b="-8701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true" flipV="false" rot="0">
            <a:off x="5962039" y="2073627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355359" y="0"/>
                </a:moveTo>
                <a:lnTo>
                  <a:pt x="0" y="0"/>
                </a:lnTo>
                <a:lnTo>
                  <a:pt x="0" y="556335"/>
                </a:lnTo>
                <a:lnTo>
                  <a:pt x="355359" y="556335"/>
                </a:lnTo>
                <a:lnTo>
                  <a:pt x="35535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6427159" y="2073627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355359" y="0"/>
                </a:moveTo>
                <a:lnTo>
                  <a:pt x="0" y="0"/>
                </a:lnTo>
                <a:lnTo>
                  <a:pt x="0" y="556335"/>
                </a:lnTo>
                <a:lnTo>
                  <a:pt x="355359" y="556335"/>
                </a:lnTo>
                <a:lnTo>
                  <a:pt x="35535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6892280" y="2073627"/>
            <a:ext cx="355359" cy="556335"/>
          </a:xfrm>
          <a:custGeom>
            <a:avLst/>
            <a:gdLst/>
            <a:ahLst/>
            <a:cxnLst/>
            <a:rect r="r" b="b" t="t" l="l"/>
            <a:pathLst>
              <a:path h="556335" w="355359">
                <a:moveTo>
                  <a:pt x="355358" y="0"/>
                </a:moveTo>
                <a:lnTo>
                  <a:pt x="0" y="0"/>
                </a:lnTo>
                <a:lnTo>
                  <a:pt x="0" y="556335"/>
                </a:lnTo>
                <a:lnTo>
                  <a:pt x="355358" y="556335"/>
                </a:lnTo>
                <a:lnTo>
                  <a:pt x="35535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953941" y="904875"/>
            <a:ext cx="5630748" cy="1168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5"/>
              </a:lnSpc>
              <a:spcBef>
                <a:spcPct val="0"/>
              </a:spcBef>
            </a:pPr>
            <a:r>
              <a:rPr lang="en-US" sz="6861">
                <a:solidFill>
                  <a:srgbClr val="FFFFFF"/>
                </a:solidFill>
                <a:latin typeface="TT Octosquares Compressed"/>
              </a:rPr>
              <a:t>ATOMIC RED TEAM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16890" y="3340127"/>
            <a:ext cx="5630748" cy="1168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605"/>
              </a:lnSpc>
              <a:spcBef>
                <a:spcPct val="0"/>
              </a:spcBef>
            </a:pPr>
            <a:r>
              <a:rPr lang="en-US" sz="6861">
                <a:solidFill>
                  <a:srgbClr val="FF3131"/>
                </a:solidFill>
                <a:latin typeface="TT Octosquares Compressed Bold"/>
              </a:rPr>
              <a:t>T1548.002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4705199"/>
            <a:ext cx="6218938" cy="1081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66"/>
              </a:lnSpc>
              <a:spcBef>
                <a:spcPct val="0"/>
              </a:spcBef>
            </a:pPr>
            <a:r>
              <a:rPr lang="en-US" sz="2047">
                <a:solidFill>
                  <a:srgbClr val="FFFFFF"/>
                </a:solidFill>
                <a:latin typeface="Open Sans"/>
              </a:rPr>
              <a:t>Upon attack 1, it turned off the User Account Control. Upon restart the victim user will loose the account contol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906599" y="9335863"/>
            <a:ext cx="2326720" cy="754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9"/>
              </a:lnSpc>
              <a:spcBef>
                <a:spcPct val="0"/>
              </a:spcBef>
            </a:pPr>
            <a:r>
              <a:rPr lang="en-US" sz="4435">
                <a:solidFill>
                  <a:srgbClr val="12F1FF"/>
                </a:solidFill>
                <a:latin typeface="TT Octosquares Compressed"/>
              </a:rPr>
              <a:t>WIN2022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DAGEw9oNFcE</dc:identifier>
  <dcterms:modified xsi:type="dcterms:W3CDTF">2011-08-01T06:04:30Z</dcterms:modified>
  <cp:revision>1</cp:revision>
  <dc:title>Blue Futuristic Technology Presentation</dc:title>
</cp:coreProperties>
</file>